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2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35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1313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1313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1313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1313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49190" y="4765903"/>
            <a:ext cx="245554" cy="1849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9448" y="142113"/>
            <a:ext cx="7765415" cy="53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1313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193" y="1510238"/>
            <a:ext cx="8341995" cy="2904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9448" y="375284"/>
            <a:ext cx="6275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D3D37"/>
                </a:solidFill>
              </a:rPr>
              <a:t>Er</a:t>
            </a:r>
            <a:r>
              <a:rPr spc="-25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staan</a:t>
            </a:r>
            <a:r>
              <a:rPr spc="-25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18</a:t>
            </a:r>
            <a:r>
              <a:rPr spc="-20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plannen</a:t>
            </a:r>
            <a:r>
              <a:rPr spc="-15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in</a:t>
            </a:r>
            <a:r>
              <a:rPr spc="-25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de</a:t>
            </a:r>
            <a:r>
              <a:rPr spc="-20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wachtrij</a:t>
            </a:r>
            <a:r>
              <a:rPr spc="-15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(peildatum</a:t>
            </a:r>
            <a:r>
              <a:rPr spc="-20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ma</a:t>
            </a:r>
            <a:r>
              <a:rPr spc="-25" dirty="0">
                <a:solidFill>
                  <a:srgbClr val="0D3D37"/>
                </a:solidFill>
              </a:rPr>
              <a:t> </a:t>
            </a:r>
            <a:r>
              <a:rPr dirty="0">
                <a:solidFill>
                  <a:srgbClr val="0D3D37"/>
                </a:solidFill>
              </a:rPr>
              <a:t>22</a:t>
            </a:r>
            <a:r>
              <a:rPr spc="-25" dirty="0">
                <a:solidFill>
                  <a:srgbClr val="0D3D37"/>
                </a:solidFill>
              </a:rPr>
              <a:t> </a:t>
            </a:r>
            <a:r>
              <a:rPr spc="-10" dirty="0">
                <a:solidFill>
                  <a:srgbClr val="0D3D37"/>
                </a:solidFill>
              </a:rPr>
              <a:t>september)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293" y="939546"/>
            <a:ext cx="8299958" cy="37147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69519" y="613952"/>
            <a:ext cx="5796915" cy="390492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50800">
              <a:lnSpc>
                <a:spcPts val="1200"/>
              </a:lnSpc>
              <a:spcBef>
                <a:spcPts val="490"/>
              </a:spcBef>
            </a:pPr>
            <a:r>
              <a:rPr sz="1050" b="1">
                <a:solidFill>
                  <a:srgbClr val="201F25"/>
                </a:solidFill>
                <a:latin typeface="Corbel"/>
                <a:cs typeface="Corbel"/>
              </a:rPr>
              <a:t>Wachtrij</a:t>
            </a:r>
            <a:r>
              <a:rPr sz="1050" b="1" spc="-45" dirty="0">
                <a:solidFill>
                  <a:srgbClr val="201F25"/>
                </a:solidFill>
                <a:latin typeface="Corbel"/>
                <a:cs typeface="Corbel"/>
              </a:rPr>
              <a:t> </a:t>
            </a:r>
            <a:r>
              <a:rPr sz="1050" b="1" spc="-10" dirty="0">
                <a:solidFill>
                  <a:srgbClr val="201F25"/>
                </a:solidFill>
                <a:latin typeface="Corbel"/>
                <a:cs typeface="Corbel"/>
              </a:rPr>
              <a:t>transformatieplannen</a:t>
            </a:r>
            <a:endParaRPr sz="1050" dirty="0">
              <a:latin typeface="Corbel"/>
              <a:cs typeface="Corbel"/>
            </a:endParaRPr>
          </a:p>
          <a:p>
            <a:pPr marL="50800">
              <a:lnSpc>
                <a:spcPts val="1200"/>
              </a:lnSpc>
            </a:pPr>
            <a:r>
              <a:rPr sz="1050" dirty="0">
                <a:solidFill>
                  <a:srgbClr val="201F25"/>
                </a:solidFill>
                <a:latin typeface="Corbel"/>
                <a:cs typeface="Corbel"/>
              </a:rPr>
              <a:t>[gesorteerd</a:t>
            </a:r>
            <a:r>
              <a:rPr sz="1050" spc="-45" dirty="0">
                <a:solidFill>
                  <a:srgbClr val="201F25"/>
                </a:solidFill>
                <a:latin typeface="Corbel"/>
                <a:cs typeface="Corbel"/>
              </a:rPr>
              <a:t> </a:t>
            </a:r>
            <a:r>
              <a:rPr sz="1050" dirty="0">
                <a:solidFill>
                  <a:srgbClr val="201F25"/>
                </a:solidFill>
                <a:latin typeface="Corbel"/>
                <a:cs typeface="Corbel"/>
              </a:rPr>
              <a:t>op</a:t>
            </a:r>
            <a:r>
              <a:rPr sz="1050" spc="-10" dirty="0">
                <a:solidFill>
                  <a:srgbClr val="201F25"/>
                </a:solidFill>
                <a:latin typeface="Corbel"/>
                <a:cs typeface="Corbel"/>
              </a:rPr>
              <a:t> </a:t>
            </a:r>
            <a:r>
              <a:rPr sz="1050" dirty="0">
                <a:solidFill>
                  <a:srgbClr val="201F25"/>
                </a:solidFill>
                <a:latin typeface="Corbel"/>
                <a:cs typeface="Corbel"/>
              </a:rPr>
              <a:t>volgnummer</a:t>
            </a:r>
            <a:r>
              <a:rPr sz="1050" spc="-30" dirty="0">
                <a:solidFill>
                  <a:srgbClr val="201F25"/>
                </a:solidFill>
                <a:latin typeface="Corbel"/>
                <a:cs typeface="Corbel"/>
              </a:rPr>
              <a:t> </a:t>
            </a:r>
            <a:r>
              <a:rPr sz="1050" spc="-10" dirty="0">
                <a:solidFill>
                  <a:srgbClr val="201F25"/>
                </a:solidFill>
                <a:latin typeface="Corbel"/>
                <a:cs typeface="Corbel"/>
              </a:rPr>
              <a:t>wachtrij]</a:t>
            </a:r>
            <a:r>
              <a:rPr sz="1050" spc="-15" baseline="23809" dirty="0">
                <a:solidFill>
                  <a:srgbClr val="201F25"/>
                </a:solidFill>
                <a:latin typeface="Corbel"/>
                <a:cs typeface="Corbel"/>
              </a:rPr>
              <a:t>1</a:t>
            </a:r>
            <a:endParaRPr sz="1050" baseline="23809" dirty="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405" y="4779365"/>
            <a:ext cx="33604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1)</a:t>
            </a:r>
            <a:r>
              <a:rPr sz="600" spc="1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Plannen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waarvan</a:t>
            </a:r>
            <a:r>
              <a:rPr sz="600" spc="2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de</a:t>
            </a:r>
            <a:r>
              <a:rPr sz="600" spc="2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TFP-aanvraag</a:t>
            </a:r>
            <a:r>
              <a:rPr sz="600" spc="3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is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goedgekeurd</a:t>
            </a:r>
            <a:r>
              <a:rPr sz="600" spc="-2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maar</a:t>
            </a:r>
            <a:r>
              <a:rPr sz="600" spc="4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waarvoor</a:t>
            </a:r>
            <a:r>
              <a:rPr sz="600" spc="1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geen budget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beschikbaar</a:t>
            </a:r>
            <a:r>
              <a:rPr sz="600" spc="2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meer</a:t>
            </a:r>
            <a:r>
              <a:rPr sz="600" spc="1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spc="-25" dirty="0">
                <a:solidFill>
                  <a:srgbClr val="313131"/>
                </a:solidFill>
                <a:latin typeface="Corbel"/>
                <a:cs typeface="Corbel"/>
              </a:rPr>
              <a:t>is</a:t>
            </a:r>
            <a:r>
              <a:rPr sz="600" spc="50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Bron:</a:t>
            </a:r>
            <a:r>
              <a:rPr sz="600" spc="-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Database</a:t>
            </a:r>
            <a:r>
              <a:rPr sz="600" spc="4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transformatieplannen</a:t>
            </a:r>
            <a:r>
              <a:rPr sz="600" spc="3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en snelle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toetsen</a:t>
            </a:r>
            <a:r>
              <a:rPr sz="600" spc="2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(peildatum</a:t>
            </a:r>
            <a:r>
              <a:rPr sz="600" spc="10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22/09/2025),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analyse</a:t>
            </a:r>
            <a:r>
              <a:rPr sz="600" spc="2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dirty="0">
                <a:solidFill>
                  <a:srgbClr val="313131"/>
                </a:solidFill>
                <a:latin typeface="Corbel"/>
                <a:cs typeface="Corbel"/>
              </a:rPr>
              <a:t>Gupta</a:t>
            </a:r>
            <a:r>
              <a:rPr sz="600" spc="25" dirty="0">
                <a:solidFill>
                  <a:srgbClr val="313131"/>
                </a:solidFill>
                <a:latin typeface="Corbel"/>
                <a:cs typeface="Corbel"/>
              </a:rPr>
              <a:t> </a:t>
            </a:r>
            <a:r>
              <a:rPr sz="600" spc="-10" dirty="0">
                <a:solidFill>
                  <a:srgbClr val="313131"/>
                </a:solidFill>
                <a:latin typeface="Corbel"/>
                <a:cs typeface="Corbel"/>
              </a:rPr>
              <a:t>Strategists</a:t>
            </a:r>
            <a:endParaRPr sz="600">
              <a:latin typeface="Corbel"/>
              <a:cs typeface="Corbe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3321" y="1513261"/>
            <a:ext cx="8263255" cy="291465"/>
          </a:xfrm>
          <a:custGeom>
            <a:avLst/>
            <a:gdLst/>
            <a:ahLst/>
            <a:cxnLst/>
            <a:rect l="l" t="t" r="r" b="b"/>
            <a:pathLst>
              <a:path w="8263255" h="291464">
                <a:moveTo>
                  <a:pt x="0" y="290976"/>
                </a:moveTo>
                <a:lnTo>
                  <a:pt x="8262635" y="290976"/>
                </a:lnTo>
                <a:lnTo>
                  <a:pt x="8262591" y="0"/>
                </a:lnTo>
                <a:lnTo>
                  <a:pt x="0" y="0"/>
                </a:lnTo>
                <a:lnTo>
                  <a:pt x="0" y="290976"/>
                </a:lnTo>
                <a:close/>
              </a:path>
            </a:pathLst>
          </a:custGeom>
          <a:solidFill>
            <a:srgbClr val="155F8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55721" y="1671014"/>
            <a:ext cx="127163" cy="127167"/>
          </a:xfrm>
          <a:prstGeom prst="rect">
            <a:avLst/>
          </a:prstGeom>
        </p:spPr>
      </p:pic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20293" y="1510238"/>
          <a:ext cx="8261983" cy="2904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1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0830"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Volgnummer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6510">
                        <a:lnSpc>
                          <a:spcPts val="1000"/>
                        </a:lnSpc>
                        <a:spcBef>
                          <a:spcPts val="125"/>
                        </a:spcBef>
                      </a:pP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wachtrij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6510">
                        <a:lnSpc>
                          <a:spcPts val="1000"/>
                        </a:lnSpc>
                      </a:pPr>
                      <a:r>
                        <a:rPr sz="85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TFP-</a:t>
                      </a:r>
                      <a:r>
                        <a:rPr sz="8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nummer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06680">
                        <a:lnSpc>
                          <a:spcPts val="1000"/>
                        </a:lnSpc>
                      </a:pPr>
                      <a:r>
                        <a:rPr sz="85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Naam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1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TFP.000287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Regionale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vervolgzorg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890" algn="r">
                        <a:lnSpc>
                          <a:spcPts val="1005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2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5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TFP.000337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5"/>
                        </a:lnSpc>
                        <a:spcBef>
                          <a:spcPts val="45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Optimalisatie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samenwerking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ggz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Kennemerland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3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TFP.000152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0" dirty="0">
                          <a:latin typeface="Calibri"/>
                          <a:cs typeface="Calibri"/>
                        </a:rPr>
                        <a:t>Bevorderen</a:t>
                      </a:r>
                      <a:r>
                        <a:rPr sz="8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zelfredzaamheid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keten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4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TFP.000329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0" dirty="0">
                          <a:latin typeface="Calibri"/>
                          <a:cs typeface="Calibri"/>
                        </a:rPr>
                        <a:t>Uniformering</a:t>
                      </a:r>
                      <a:r>
                        <a:rPr sz="85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Gegevensuitwisseling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5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TFP.000225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Samen-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in-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Gezondheid</a:t>
                      </a:r>
                      <a:r>
                        <a:rPr sz="8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Transformatieplan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6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TFP.000220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Deltaplan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ZZC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7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TFP.000447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Digitale</a:t>
                      </a:r>
                      <a:r>
                        <a:rPr sz="8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Voordeur</a:t>
                      </a:r>
                      <a:r>
                        <a:rPr sz="8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regionale</a:t>
                      </a:r>
                      <a:r>
                        <a:rPr sz="8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huisartsenzorg</a:t>
                      </a:r>
                      <a:r>
                        <a:rPr sz="85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HOOG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TFP.000534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Aanmeldportaal</a:t>
                      </a:r>
                      <a:r>
                        <a:rPr sz="8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wijkverpleging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890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50" dirty="0">
                          <a:latin typeface="Calibri"/>
                          <a:cs typeface="Calibri"/>
                        </a:rPr>
                        <a:t>9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TFP.000391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0" dirty="0">
                          <a:latin typeface="Calibri"/>
                          <a:cs typeface="Calibri"/>
                        </a:rPr>
                        <a:t>Mijnstreek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coalitie/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Zuid-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Limburg: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Verbeterde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gezondheid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én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slimmer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georganiseerde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zorg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|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Onderdeel: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Digitalisering-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transmurale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ezorgpaden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10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TFP.000485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Topzorg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op</a:t>
                      </a:r>
                      <a:r>
                        <a:rPr sz="8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Zuid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11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TFP.000246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Digitale</a:t>
                      </a:r>
                      <a:r>
                        <a:rPr sz="8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voordeur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voor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huisartsenzorg</a:t>
                      </a:r>
                      <a:r>
                        <a:rPr sz="85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Limburg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12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TFP.000393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Implementatie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van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het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transmuraal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zorgpad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proactieve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palliatieve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zorg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13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TFP.000123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dirty="0">
                          <a:latin typeface="Calibri"/>
                          <a:cs typeface="Calibri"/>
                        </a:rPr>
                        <a:t>Regionale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zorgdigitalisering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14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TFP.000298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Zorgtransformatie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 VieCuri Medisch</a:t>
                      </a:r>
                      <a:r>
                        <a:rPr sz="8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Centrum</a:t>
                      </a:r>
                      <a:r>
                        <a:rPr sz="8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2024-</a:t>
                      </a:r>
                      <a:r>
                        <a:rPr sz="850" spc="-20" dirty="0">
                          <a:latin typeface="Calibri"/>
                          <a:cs typeface="Calibri"/>
                        </a:rPr>
                        <a:t>2027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15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TFP.000428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Transformatieplan</a:t>
                      </a:r>
                      <a:r>
                        <a:rPr sz="8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Diakonessenhuis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16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TFP.000442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Transformatieplan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dirty="0">
                          <a:latin typeface="Calibri"/>
                          <a:cs typeface="Calibri"/>
                        </a:rPr>
                        <a:t>Anna</a:t>
                      </a:r>
                      <a:r>
                        <a:rPr sz="8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Zorggroep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17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TFP.000332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Herinrichting</a:t>
                      </a:r>
                      <a:r>
                        <a:rPr sz="85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Zorgpaden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R="8255" algn="r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25" dirty="0">
                          <a:latin typeface="Calibri"/>
                          <a:cs typeface="Calibri"/>
                        </a:rPr>
                        <a:t>18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3175">
                      <a:solidFill>
                        <a:srgbClr val="44B3E0"/>
                      </a:solidFill>
                      <a:prstDash val="solid"/>
                    </a:lnL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TFP.000280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Transformatieplan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Palliatieve</a:t>
                      </a:r>
                      <a:r>
                        <a:rPr sz="8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Zorg</a:t>
                      </a:r>
                      <a:r>
                        <a:rPr sz="8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Friesland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R w="3175">
                      <a:solidFill>
                        <a:srgbClr val="44B3E0"/>
                      </a:solidFill>
                      <a:prstDash val="solid"/>
                    </a:lnR>
                    <a:lnT w="3175">
                      <a:solidFill>
                        <a:srgbClr val="44B3E0"/>
                      </a:solidFill>
                      <a:prstDash val="solid"/>
                    </a:lnT>
                    <a:lnB w="3175">
                      <a:solidFill>
                        <a:srgbClr val="44B3E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8559" y="1671014"/>
            <a:ext cx="127163" cy="12716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74179" y="1671014"/>
            <a:ext cx="127163" cy="1271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1313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Diavoorstelling (16:9)</PresentationFormat>
  <Paragraphs>64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Calibri</vt:lpstr>
      <vt:lpstr>Corbel</vt:lpstr>
      <vt:lpstr>Times New Roman</vt:lpstr>
      <vt:lpstr>Office Theme</vt:lpstr>
      <vt:lpstr>Er staan 18 plannen in de wachtrij (peildatum ma 22 september)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Uitwerking opdracht BO IZA inzake transformaties (incl. tijdlijn)</dc:title>
  <dc:creator>Emiel van Hamersveld</dc:creator>
  <cp:lastModifiedBy>Zomer-van Stein, M. (Marijke)</cp:lastModifiedBy>
  <cp:revision>1</cp:revision>
  <dcterms:created xsi:type="dcterms:W3CDTF">2025-09-25T12:56:18Z</dcterms:created>
  <dcterms:modified xsi:type="dcterms:W3CDTF">2025-09-25T12:59:27Z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2025-09-22T00:00:00Z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2025-09-25T00:00:00Z</vt:filetime>
  </property>
  <property fmtid="{D5CDD505-2E9C-101B-9397-08002B2CF9AE}" pid="5" name="Producer">
    <vt:lpwstr>Microsoft® PowerPoint® for Microsoft 365</vt:lpwstr>
  </property>
</Properties>
</file>