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 id="2147483684" r:id="rId4"/>
  </p:sldMasterIdLst>
  <p:notesMasterIdLst>
    <p:notesMasterId r:id="rId20"/>
  </p:notesMasterIdLst>
  <p:sldIdLst>
    <p:sldId id="258" r:id="rId5"/>
    <p:sldId id="257" r:id="rId6"/>
    <p:sldId id="261" r:id="rId7"/>
    <p:sldId id="267" r:id="rId8"/>
    <p:sldId id="275" r:id="rId9"/>
    <p:sldId id="274" r:id="rId10"/>
    <p:sldId id="269" r:id="rId11"/>
    <p:sldId id="276" r:id="rId12"/>
    <p:sldId id="277" r:id="rId13"/>
    <p:sldId id="266" r:id="rId14"/>
    <p:sldId id="262" r:id="rId15"/>
    <p:sldId id="264" r:id="rId16"/>
    <p:sldId id="265" r:id="rId17"/>
    <p:sldId id="270"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9FB4F-5EFC-9EC8-22C2-3F8F36354523}" name="Mattie, P. (Pepijn)" initials="PM" userId="S::p.mattie@minvws.nl::8bfad464-a3ad-4d4b-b4a1-f49c939c8d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9"/>
    <p:restoredTop sz="75499" autoAdjust="0"/>
  </p:normalViewPr>
  <p:slideViewPr>
    <p:cSldViewPr snapToGrid="0">
      <p:cViewPr varScale="1">
        <p:scale>
          <a:sx n="72" d="100"/>
          <a:sy n="72" d="100"/>
        </p:scale>
        <p:origin x="11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1F84C-CC98-4BA6-BB51-808A20A1E8DC}" type="datetimeFigureOut">
              <a:rPr lang="nl-NL" smtClean="0"/>
              <a:t>13-11-2025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951B8-29DA-4A49-A433-50851A913873}" type="slidenum">
              <a:rPr lang="nl-NL" smtClean="0"/>
              <a:t>‹nr.›</a:t>
            </a:fld>
            <a:endParaRPr lang="nl-NL"/>
          </a:p>
        </p:txBody>
      </p:sp>
    </p:spTree>
    <p:extLst>
      <p:ext uri="{BB962C8B-B14F-4D97-AF65-F5344CB8AC3E}">
        <p14:creationId xmlns:p14="http://schemas.microsoft.com/office/powerpoint/2010/main" val="144390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3</a:t>
            </a:fld>
            <a:endParaRPr lang="nl-NL"/>
          </a:p>
        </p:txBody>
      </p:sp>
    </p:spTree>
    <p:extLst>
      <p:ext uri="{BB962C8B-B14F-4D97-AF65-F5344CB8AC3E}">
        <p14:creationId xmlns:p14="http://schemas.microsoft.com/office/powerpoint/2010/main" val="54488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Verdana" panose="020B0604030504040204" pitchFamily="34" charset="0"/>
                <a:ea typeface="DejaVu Sans"/>
                <a:cs typeface="Lohit Hindi"/>
              </a:rPr>
              <a:t>- Het Plan van aanpak van de Regiegroep is een levend document en hetzelfde geldt voor de werkagenda’s. De versies die worden overhandigd geven de status quo weer van het najaar van 2025. </a:t>
            </a:r>
          </a:p>
          <a:p>
            <a:endParaRPr lang="nl-NL" dirty="0"/>
          </a:p>
          <a:p>
            <a:pPr>
              <a:lnSpc>
                <a:spcPct val="100000"/>
              </a:lnSpc>
              <a:spcBef>
                <a:spcPts val="0"/>
              </a:spcBef>
            </a:pPr>
            <a:r>
              <a:rPr lang="nl-NL" dirty="0"/>
              <a:t>- </a:t>
            </a:r>
            <a:r>
              <a:rPr lang="nl-NL" sz="1200" dirty="0">
                <a:solidFill>
                  <a:srgbClr val="000000"/>
                </a:solidFill>
                <a:effectLst/>
                <a:latin typeface="Verdana" panose="020B0604030504040204" pitchFamily="34" charset="0"/>
                <a:ea typeface="DejaVu Sans"/>
                <a:cs typeface="Lohit Hindi"/>
              </a:rPr>
              <a:t>In het Plan van aanpak staan voornemens opgenomen die de komende tijd verder worden uitgewerkt, waaronder:</a:t>
            </a:r>
          </a:p>
          <a:p>
            <a:pPr marL="342900" lvl="0" indent="-342900">
              <a:lnSpc>
                <a:spcPct val="100000"/>
              </a:lnSpc>
              <a:spcBef>
                <a:spcPts val="0"/>
              </a:spcBef>
              <a:buFont typeface="Symbol" panose="05050102010706020507" pitchFamily="18" charset="2"/>
              <a:buChar char=""/>
            </a:pPr>
            <a:r>
              <a:rPr lang="nl-NL" sz="1200" dirty="0">
                <a:solidFill>
                  <a:srgbClr val="000000"/>
                </a:solidFill>
                <a:effectLst/>
                <a:latin typeface="Verdana" panose="020B0604030504040204" pitchFamily="34" charset="0"/>
                <a:ea typeface="DejaVu Sans"/>
                <a:cs typeface="Lohit Hindi"/>
              </a:rPr>
              <a:t>AZWA-afspraken;</a:t>
            </a:r>
          </a:p>
          <a:p>
            <a:pPr marL="342900" lvl="0" indent="-342900">
              <a:lnSpc>
                <a:spcPct val="100000"/>
              </a:lnSpc>
              <a:spcBef>
                <a:spcPts val="0"/>
              </a:spcBef>
              <a:buFont typeface="Symbol" panose="05050102010706020507" pitchFamily="18" charset="2"/>
              <a:buChar char=""/>
            </a:pPr>
            <a:r>
              <a:rPr lang="nl-NL" sz="1200" dirty="0">
                <a:solidFill>
                  <a:srgbClr val="000000"/>
                </a:solidFill>
                <a:effectLst/>
                <a:latin typeface="Verdana" panose="020B0604030504040204" pitchFamily="34" charset="0"/>
                <a:ea typeface="DejaVu Sans"/>
                <a:cs typeface="Lohit Hindi"/>
              </a:rPr>
              <a:t>verbinding met thematafels digitalisering;</a:t>
            </a:r>
          </a:p>
          <a:p>
            <a:pPr marL="342900" lvl="0" indent="-342900">
              <a:lnSpc>
                <a:spcPct val="100000"/>
              </a:lnSpc>
              <a:spcBef>
                <a:spcPts val="0"/>
              </a:spcBef>
              <a:buFont typeface="Symbol" panose="05050102010706020507" pitchFamily="18" charset="2"/>
              <a:buChar char=""/>
            </a:pPr>
            <a:r>
              <a:rPr lang="nl-NL" sz="1200" dirty="0">
                <a:solidFill>
                  <a:srgbClr val="000000"/>
                </a:solidFill>
                <a:effectLst/>
                <a:latin typeface="Verdana" panose="020B0604030504040204" pitchFamily="34" charset="0"/>
                <a:ea typeface="DejaVu Sans"/>
                <a:cs typeface="Lohit Hindi"/>
              </a:rPr>
              <a:t>voortgang, monitoring en evaluatie;</a:t>
            </a:r>
          </a:p>
          <a:p>
            <a:pPr marL="342900" lvl="0" indent="-342900">
              <a:lnSpc>
                <a:spcPct val="100000"/>
              </a:lnSpc>
              <a:spcBef>
                <a:spcPts val="0"/>
              </a:spcBef>
              <a:buFont typeface="Symbol" panose="05050102010706020507" pitchFamily="18" charset="2"/>
              <a:buChar char=""/>
            </a:pPr>
            <a:r>
              <a:rPr lang="nl-NL" sz="1200" dirty="0">
                <a:solidFill>
                  <a:srgbClr val="000000"/>
                </a:solidFill>
                <a:effectLst/>
                <a:latin typeface="Verdana" panose="020B0604030504040204" pitchFamily="34" charset="0"/>
                <a:ea typeface="DejaVu Sans"/>
                <a:cs typeface="Lohit Hindi"/>
              </a:rPr>
              <a:t>regioaanpak.</a:t>
            </a:r>
          </a:p>
          <a:p>
            <a:endParaRPr lang="nl-NL" dirty="0"/>
          </a:p>
          <a:p>
            <a:pPr marL="171450" indent="-171450">
              <a:buFontTx/>
              <a:buChar char="-"/>
            </a:pPr>
            <a:r>
              <a:rPr lang="nl-NL" dirty="0"/>
              <a:t>Punten ter bespreking uit de Memo (zie sheet)</a:t>
            </a:r>
          </a:p>
          <a:p>
            <a:pPr marL="171450" indent="-171450">
              <a:buFontTx/>
              <a:buChar char="-"/>
            </a:pPr>
            <a:endParaRPr lang="nl-NL" dirty="0"/>
          </a:p>
          <a:p>
            <a:pPr marL="628650" lvl="1" indent="-171450">
              <a:buFont typeface="Arial" panose="020B0604020202020204" pitchFamily="34" charset="0"/>
              <a:buChar char="•"/>
            </a:pPr>
            <a:r>
              <a:rPr lang="nl-NL" dirty="0"/>
              <a:t>Integrale thema’s: </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Opschalen doorbraakprojecten AZWA (A1)</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Machtigingen en verklaringen (A2) en inkoop-verantwoordingseisen (A3)</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Digitalisering, AI en gegevensuitwisseling (A4 en A5)</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Veldbevraging administratieve lasten (A1)</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Een andere manier van verantwoording mogelijk maken (Startnotitie- verantwoordingsregime)</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Verantwoording zorgfinanciering onderdeel van de jaarrekening (SISA)</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Verminderen lasten in de Regio</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Voorkomen nieuwe regeldruk</a:t>
            </a:r>
          </a:p>
          <a:p>
            <a:pPr marL="742950" lvl="1" indent="-285750">
              <a:lnSpc>
                <a:spcPts val="1200"/>
              </a:lnSpc>
              <a:buFont typeface="Courier New" panose="02070309020205020404" pitchFamily="49" charset="0"/>
              <a:buChar char="o"/>
            </a:pPr>
            <a:r>
              <a:rPr lang="nl-NL" sz="1800" dirty="0">
                <a:solidFill>
                  <a:srgbClr val="000000"/>
                </a:solidFill>
                <a:effectLst/>
                <a:latin typeface="Verdana" panose="020B0604030504040204" pitchFamily="34" charset="0"/>
                <a:ea typeface="DejaVu Sans"/>
                <a:cs typeface="Lohit Hindi"/>
              </a:rPr>
              <a:t>Cultuur omslag van wantrouwen naar vertrouwen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4</a:t>
            </a:fld>
            <a:endParaRPr lang="nl-NL"/>
          </a:p>
        </p:txBody>
      </p:sp>
    </p:spTree>
    <p:extLst>
      <p:ext uri="{BB962C8B-B14F-4D97-AF65-F5344CB8AC3E}">
        <p14:creationId xmlns:p14="http://schemas.microsoft.com/office/powerpoint/2010/main" val="265473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Memo</a:t>
            </a:r>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5</a:t>
            </a:fld>
            <a:endParaRPr lang="nl-NL"/>
          </a:p>
        </p:txBody>
      </p:sp>
    </p:spTree>
    <p:extLst>
      <p:ext uri="{BB962C8B-B14F-4D97-AF65-F5344CB8AC3E}">
        <p14:creationId xmlns:p14="http://schemas.microsoft.com/office/powerpoint/2010/main" val="14937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Koplopers zijn onze initiators. Hoe gaan wij ze helpen? Voorbeeld Nieuwegein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7</a:t>
            </a:fld>
            <a:endParaRPr lang="nl-NL"/>
          </a:p>
        </p:txBody>
      </p:sp>
    </p:spTree>
    <p:extLst>
      <p:ext uri="{BB962C8B-B14F-4D97-AF65-F5344CB8AC3E}">
        <p14:creationId xmlns:p14="http://schemas.microsoft.com/office/powerpoint/2010/main" val="342434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Memo</a:t>
            </a:r>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8</a:t>
            </a:fld>
            <a:endParaRPr lang="nl-NL"/>
          </a:p>
        </p:txBody>
      </p:sp>
    </p:spTree>
    <p:extLst>
      <p:ext uri="{BB962C8B-B14F-4D97-AF65-F5344CB8AC3E}">
        <p14:creationId xmlns:p14="http://schemas.microsoft.com/office/powerpoint/2010/main" val="79220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B951B8-29DA-4A49-A433-50851A91387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785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a:p>
            <a:pPr marL="171450" indent="-171450">
              <a:buFontTx/>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10</a:t>
            </a:fld>
            <a:endParaRPr lang="nl-NL"/>
          </a:p>
        </p:txBody>
      </p:sp>
    </p:spTree>
    <p:extLst>
      <p:ext uri="{BB962C8B-B14F-4D97-AF65-F5344CB8AC3E}">
        <p14:creationId xmlns:p14="http://schemas.microsoft.com/office/powerpoint/2010/main" val="212026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B951B8-29DA-4A49-A433-50851A913873}" type="slidenum">
              <a:rPr lang="nl-NL" smtClean="0"/>
              <a:t>14</a:t>
            </a:fld>
            <a:endParaRPr lang="nl-NL"/>
          </a:p>
        </p:txBody>
      </p:sp>
    </p:spTree>
    <p:extLst>
      <p:ext uri="{BB962C8B-B14F-4D97-AF65-F5344CB8AC3E}">
        <p14:creationId xmlns:p14="http://schemas.microsoft.com/office/powerpoint/2010/main" val="5597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6475-A516-2B65-9F3D-2879E0FB1FEB}"/>
              </a:ext>
            </a:extLst>
          </p:cNvPr>
          <p:cNvSpPr>
            <a:spLocks noGrp="1"/>
          </p:cNvSpPr>
          <p:nvPr>
            <p:ph type="ctrTitle"/>
          </p:nvPr>
        </p:nvSpPr>
        <p:spPr>
          <a:xfrm>
            <a:off x="467139" y="437322"/>
            <a:ext cx="11261035" cy="135172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7132583-0BF2-3C10-F690-F7DEC776B563}"/>
              </a:ext>
            </a:extLst>
          </p:cNvPr>
          <p:cNvSpPr>
            <a:spLocks noGrp="1"/>
          </p:cNvSpPr>
          <p:nvPr>
            <p:ph type="subTitle" idx="1"/>
          </p:nvPr>
        </p:nvSpPr>
        <p:spPr>
          <a:xfrm>
            <a:off x="1524000" y="2235200"/>
            <a:ext cx="9144000" cy="26292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1B5F920-03DC-E46F-02E9-EAEFEAD74D2F}"/>
              </a:ext>
            </a:extLst>
          </p:cNvPr>
          <p:cNvSpPr>
            <a:spLocks noGrp="1"/>
          </p:cNvSpPr>
          <p:nvPr>
            <p:ph type="dt" sz="half" idx="10"/>
          </p:nvPr>
        </p:nvSpPr>
        <p:spPr/>
        <p:txBody>
          <a:bodyPr/>
          <a:lstStyle>
            <a:lvl1pPr>
              <a:defRPr>
                <a:solidFill>
                  <a:schemeClr val="bg1"/>
                </a:solidFill>
              </a:defRPr>
            </a:lvl1pPr>
          </a:lstStyle>
          <a:p>
            <a:fld id="{3891036F-0765-8841-8DA2-7F3C330D4302}" type="datetimeFigureOut">
              <a:rPr lang="en-US" smtClean="0"/>
              <a:pPr/>
              <a:t>11/13/2025</a:t>
            </a:fld>
            <a:endParaRPr lang="en-US" dirty="0"/>
          </a:p>
        </p:txBody>
      </p:sp>
      <p:sp>
        <p:nvSpPr>
          <p:cNvPr id="5" name="Footer Placeholder 4">
            <a:extLst>
              <a:ext uri="{FF2B5EF4-FFF2-40B4-BE49-F238E27FC236}">
                <a16:creationId xmlns:a16="http://schemas.microsoft.com/office/drawing/2014/main" id="{55302F6D-3813-A29D-E1CE-CCE35741EA8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298B5D4B-A336-D580-CC3D-CC0E9C242B46}"/>
              </a:ext>
            </a:extLst>
          </p:cNvPr>
          <p:cNvSpPr>
            <a:spLocks noGrp="1"/>
          </p:cNvSpPr>
          <p:nvPr>
            <p:ph type="sldNum" sz="quarter" idx="12"/>
          </p:nvPr>
        </p:nvSpPr>
        <p:spPr/>
        <p:txBody>
          <a:bodyPr/>
          <a:lstStyle>
            <a:lvl1pPr>
              <a:defRPr>
                <a:solidFill>
                  <a:schemeClr val="bg1"/>
                </a:solidFill>
              </a:defRPr>
            </a:lvl1pPr>
          </a:lstStyle>
          <a:p>
            <a:fld id="{DAD38C06-2981-DF4E-8531-1CA68757ACD9}" type="slidenum">
              <a:rPr lang="en-US" smtClean="0"/>
              <a:pPr/>
              <a:t>‹nr.›</a:t>
            </a:fld>
            <a:endParaRPr lang="en-US" dirty="0"/>
          </a:p>
        </p:txBody>
      </p:sp>
    </p:spTree>
    <p:extLst>
      <p:ext uri="{BB962C8B-B14F-4D97-AF65-F5344CB8AC3E}">
        <p14:creationId xmlns:p14="http://schemas.microsoft.com/office/powerpoint/2010/main" val="268185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19A3-1821-8C6C-66AC-0434CAE3C2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BB298-2410-5ACB-7B9E-2956D98CE9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CA08-0E94-D4E2-F1E9-272320600934}"/>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5" name="Footer Placeholder 4">
            <a:extLst>
              <a:ext uri="{FF2B5EF4-FFF2-40B4-BE49-F238E27FC236}">
                <a16:creationId xmlns:a16="http://schemas.microsoft.com/office/drawing/2014/main" id="{8E29E061-2976-F042-F989-AEBCC52E0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98DF0-2048-00EE-2AFA-59700B113AF1}"/>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301248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FA11D-8B29-D17D-2040-875538CB8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CFCC8-4B89-E8A8-032D-7D1045A5F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5F1B9-96B0-5187-B4CD-469A95BCB7E1}"/>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5" name="Footer Placeholder 4">
            <a:extLst>
              <a:ext uri="{FF2B5EF4-FFF2-40B4-BE49-F238E27FC236}">
                <a16:creationId xmlns:a16="http://schemas.microsoft.com/office/drawing/2014/main" id="{846E7F79-ABD2-1F3D-6FC8-74A59D577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2AB68-5C07-CFB7-28F5-281FB4868A2D}"/>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22707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ABCE-7158-9ECD-04B3-C438DBAD9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E45C9-96FF-3F0C-0BBF-26F75E1303C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5CC7F57-905F-ED86-E60B-E9890FFAC9AC}"/>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5" name="Footer Placeholder 4">
            <a:extLst>
              <a:ext uri="{FF2B5EF4-FFF2-40B4-BE49-F238E27FC236}">
                <a16:creationId xmlns:a16="http://schemas.microsoft.com/office/drawing/2014/main" id="{5C9CC40F-E3FC-172E-4442-A7C2ECDB0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4EB17-8F3C-8969-F240-3E8E38D4A03E}"/>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176115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03C-4D11-08ED-5D06-A43457C5D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D1E45-D3DC-EAD6-903E-D00CBCA2DE2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288A0-437E-BBEF-6A9A-8F8952A9F157}"/>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5" name="Footer Placeholder 4">
            <a:extLst>
              <a:ext uri="{FF2B5EF4-FFF2-40B4-BE49-F238E27FC236}">
                <a16:creationId xmlns:a16="http://schemas.microsoft.com/office/drawing/2014/main" id="{E428F2ED-EC11-5A5F-69D2-F198ED7C7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97D67-283B-3BBF-8A63-716B699E8D44}"/>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119796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E082-7328-DA6E-76BF-57E2291DF1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3100B-0785-F6AC-60F3-AACDE28A192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5D5412-C5C8-9F74-F8A1-C360F664050C}"/>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5" name="Footer Placeholder 4">
            <a:extLst>
              <a:ext uri="{FF2B5EF4-FFF2-40B4-BE49-F238E27FC236}">
                <a16:creationId xmlns:a16="http://schemas.microsoft.com/office/drawing/2014/main" id="{551D6CFF-D448-95EE-CA09-C28622844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3FD9E-83C6-9CEE-7837-7F9377D91BFC}"/>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194968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7AAD-3D4D-ADE1-7755-4EB774028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01A1E-17D1-5124-F44B-E66DA713964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D9B7B3-627A-3D50-530F-D9E594A7E47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D0836-2EF5-8871-A592-49879EF287E2}"/>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6" name="Footer Placeholder 5">
            <a:extLst>
              <a:ext uri="{FF2B5EF4-FFF2-40B4-BE49-F238E27FC236}">
                <a16:creationId xmlns:a16="http://schemas.microsoft.com/office/drawing/2014/main" id="{FD2097F2-BF0F-24DA-1120-D396BE111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158AE-FC70-AE94-4EA3-9863B1CDFB14}"/>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237127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2D25-AC64-BFD8-A733-59B57E0D99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8A3D7-A357-370F-6D2B-0BAE5CD57A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CF65F-8C43-7506-D14E-498EA02EAE6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E45288-83EB-A353-092B-BBEB3186DF2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CCD327-341A-416C-69E8-E92C3D328A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6939E-2E9A-6BA2-1625-A302F3E02B77}"/>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8" name="Footer Placeholder 7">
            <a:extLst>
              <a:ext uri="{FF2B5EF4-FFF2-40B4-BE49-F238E27FC236}">
                <a16:creationId xmlns:a16="http://schemas.microsoft.com/office/drawing/2014/main" id="{A1F691D0-3E46-172C-7B7E-A8C94E8167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87940-0A67-4C1C-6730-A18F8E13D1AC}"/>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254840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5841-CA5E-F1B6-EB7E-1E3D66A97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78A2C-7255-6892-C64F-ED3E5E2513DF}"/>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4" name="Footer Placeholder 3">
            <a:extLst>
              <a:ext uri="{FF2B5EF4-FFF2-40B4-BE49-F238E27FC236}">
                <a16:creationId xmlns:a16="http://schemas.microsoft.com/office/drawing/2014/main" id="{4AC16601-5E72-BEFC-DDC6-6D9A6677E7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8798A8-CBE1-A6A2-CC55-00DFA8FC0464}"/>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39485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1F837-3333-87C4-56AB-137767093BBA}"/>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3" name="Footer Placeholder 2">
            <a:extLst>
              <a:ext uri="{FF2B5EF4-FFF2-40B4-BE49-F238E27FC236}">
                <a16:creationId xmlns:a16="http://schemas.microsoft.com/office/drawing/2014/main" id="{079FFA6A-C519-E9D6-DEC2-B200588501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4C44B3-AEAA-7276-0E12-4AA2FF877E3A}"/>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355193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98E-ACBF-32A6-49DB-CAD8C80A5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85D9E-DB7C-7EB8-CDA0-0154429E47F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1D465-46D9-F0CE-6EBB-767C521E24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882DD-8789-ACFC-3554-F39CB3814F52}"/>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6" name="Footer Placeholder 5">
            <a:extLst>
              <a:ext uri="{FF2B5EF4-FFF2-40B4-BE49-F238E27FC236}">
                <a16:creationId xmlns:a16="http://schemas.microsoft.com/office/drawing/2014/main" id="{A8A04574-B6A8-FDB7-B4D9-5C9F40C7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E908F-988A-60AF-B758-A471897158BD}"/>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350089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2B40-34FC-A0EF-C396-E95FDEE40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7D9465-2F5D-DE0A-84A2-A9E07D9C6370}"/>
              </a:ext>
            </a:extLst>
          </p:cNvPr>
          <p:cNvSpPr>
            <a:spLocks noGrp="1"/>
          </p:cNvSpPr>
          <p:nvPr>
            <p:ph idx="1"/>
          </p:nvPr>
        </p:nvSpPr>
        <p:spPr/>
        <p:txBody>
          <a:bodyPr/>
          <a:lstStyle/>
          <a:p>
            <a:pPr lvl="0"/>
            <a:r>
              <a:rPr lang="en-US" dirty="0"/>
              <a:t>Click to edit Master text styles</a:t>
            </a:r>
          </a:p>
        </p:txBody>
      </p:sp>
      <p:sp>
        <p:nvSpPr>
          <p:cNvPr id="4" name="Date Placeholder 3">
            <a:extLst>
              <a:ext uri="{FF2B5EF4-FFF2-40B4-BE49-F238E27FC236}">
                <a16:creationId xmlns:a16="http://schemas.microsoft.com/office/drawing/2014/main" id="{549644A8-5E0F-2F47-6B4B-7D6F403CEAF2}"/>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5" name="Footer Placeholder 4">
            <a:extLst>
              <a:ext uri="{FF2B5EF4-FFF2-40B4-BE49-F238E27FC236}">
                <a16:creationId xmlns:a16="http://schemas.microsoft.com/office/drawing/2014/main" id="{4341F3A7-23B5-6ACB-54F5-9C2D79F3F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5E9E0-3EF2-A56F-C207-C72C9035C676}"/>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213085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D6FB-FFC9-CCA1-F1A2-A8A299BDA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8EE8F6-5E20-4E9E-37AF-AE05F3B339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2372CA-7D47-A67A-D6B3-2EAA38F449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309B9-1901-FCC0-5613-242D3F565958}"/>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6" name="Footer Placeholder 5">
            <a:extLst>
              <a:ext uri="{FF2B5EF4-FFF2-40B4-BE49-F238E27FC236}">
                <a16:creationId xmlns:a16="http://schemas.microsoft.com/office/drawing/2014/main" id="{514BCC1F-9EA6-FF06-1412-D7A622B91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14C6C-0885-6C53-1E82-C7F4B0C27A17}"/>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383943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F1D8-A1B0-B9F7-F479-168C7A098B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AE45E1-9A88-D3AB-F347-8DD4A64D29B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75364-9508-C08F-A401-EE1D19D3B6CA}"/>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5" name="Footer Placeholder 4">
            <a:extLst>
              <a:ext uri="{FF2B5EF4-FFF2-40B4-BE49-F238E27FC236}">
                <a16:creationId xmlns:a16="http://schemas.microsoft.com/office/drawing/2014/main" id="{C4ADF9C9-418A-13FA-0105-4D33AA8F4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883DF-DEED-CF6C-A915-2F42C5C0CE51}"/>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404578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473FA-5AF3-9112-FC91-93D0B1D4D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2401A-FE83-A8D6-E068-17A1E348D7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672E1-5B67-453A-0C1B-8A9BC987B5FB}"/>
              </a:ext>
            </a:extLst>
          </p:cNvPr>
          <p:cNvSpPr>
            <a:spLocks noGrp="1"/>
          </p:cNvSpPr>
          <p:nvPr>
            <p:ph type="dt" sz="half" idx="10"/>
          </p:nvPr>
        </p:nvSpPr>
        <p:spPr/>
        <p:txBody>
          <a:bodyPr/>
          <a:lstStyle/>
          <a:p>
            <a:fld id="{4E7978D4-15AA-C249-93AD-1CCBC1BB246B}" type="datetimeFigureOut">
              <a:rPr lang="en-US" smtClean="0"/>
              <a:t>11/13/2025</a:t>
            </a:fld>
            <a:endParaRPr lang="en-US"/>
          </a:p>
        </p:txBody>
      </p:sp>
      <p:sp>
        <p:nvSpPr>
          <p:cNvPr id="5" name="Footer Placeholder 4">
            <a:extLst>
              <a:ext uri="{FF2B5EF4-FFF2-40B4-BE49-F238E27FC236}">
                <a16:creationId xmlns:a16="http://schemas.microsoft.com/office/drawing/2014/main" id="{CA41D3E0-EB75-7520-66D7-B0AEE20A3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982FE-EA49-F461-633E-9964F48792CB}"/>
              </a:ext>
            </a:extLst>
          </p:cNvPr>
          <p:cNvSpPr>
            <a:spLocks noGrp="1"/>
          </p:cNvSpPr>
          <p:nvPr>
            <p:ph type="sldNum" sz="quarter" idx="12"/>
          </p:nvPr>
        </p:nvSpPr>
        <p:spPr/>
        <p:txBody>
          <a:bodyPr/>
          <a:lstStyle/>
          <a:p>
            <a:fld id="{65616E55-8391-2F4F-BC2F-9C08991B8769}" type="slidenum">
              <a:rPr lang="en-US" smtClean="0"/>
              <a:t>‹nr.›</a:t>
            </a:fld>
            <a:endParaRPr lang="en-US"/>
          </a:p>
        </p:txBody>
      </p:sp>
    </p:spTree>
    <p:extLst>
      <p:ext uri="{BB962C8B-B14F-4D97-AF65-F5344CB8AC3E}">
        <p14:creationId xmlns:p14="http://schemas.microsoft.com/office/powerpoint/2010/main" val="1921735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9946-AFB8-8085-65CC-6F42CDFCB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40766-8DF0-AB0D-5788-130870C24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E15AE-6B2D-88AD-A138-B8A3297BDDE3}"/>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4ABAD26-09C4-6318-666C-44FD2438E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B3CDF-50E7-8882-F33D-BFE9913A8851}"/>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752906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4691-0B73-7662-499A-FF94E2FFD0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8C0FC23-73BD-4BEB-F1E7-00FE82C0B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EFA94-29A3-F1F2-6C39-05106E2A2E6C}"/>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B6B6D67-99E7-FC1D-4B2A-861063263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E22E5-DF27-C540-B258-705150448076}"/>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80522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EDDE-E60F-FC28-067E-6BC2AC014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FDA52-7CCD-30F0-677B-D8FA6271E7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19326-FAC2-6DE5-D707-BF0416585C9B}"/>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85FB9D2-305D-5189-E42D-481936AFF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148C4-7EB9-F5F7-DD09-B999345A40FF}"/>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218569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5C93-03F6-802B-D658-9E7D74B9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17919-7D49-4F4A-0F2E-577D81513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D6B296-8934-6A7A-1C25-4BEDD2379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A50A0-4330-4320-EBC9-6879C0C85B2E}"/>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2F6D8709-FDB5-EDC2-9072-368E1F976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D8C59-81E8-1591-E294-A6E8D83BBC60}"/>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96096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E25-9115-5CD6-FC86-31DEB6ADD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933E6-96B2-B925-7B80-A592EC916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6B9F1-AC2B-6307-E86B-04D32177C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E872C-6A0A-1A17-4D5F-FFCC730A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73D84-430E-9FB3-C792-1DFA73D63D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554D0-785F-DAB4-B90E-B28546BD25C8}"/>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8" name="Footer Placeholder 7">
            <a:extLst>
              <a:ext uri="{FF2B5EF4-FFF2-40B4-BE49-F238E27FC236}">
                <a16:creationId xmlns:a16="http://schemas.microsoft.com/office/drawing/2014/main" id="{C227AF89-8630-FCAE-0AD0-787E456A2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7BFD4-74F4-F272-5FA3-1512AFB6768B}"/>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892975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6E53-ADA5-7984-6063-406513257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9DE36-F163-D360-DAE7-80714F45BD8F}"/>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4" name="Footer Placeholder 3">
            <a:extLst>
              <a:ext uri="{FF2B5EF4-FFF2-40B4-BE49-F238E27FC236}">
                <a16:creationId xmlns:a16="http://schemas.microsoft.com/office/drawing/2014/main" id="{57FFA1A5-3AC6-B6BA-1FD4-26C8204E50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E92FEA-8B90-A800-1F7D-EF97B2A9FE04}"/>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18205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3DBCC-8028-D2A0-4E2C-C17FF334BB26}"/>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3" name="Footer Placeholder 2">
            <a:extLst>
              <a:ext uri="{FF2B5EF4-FFF2-40B4-BE49-F238E27FC236}">
                <a16:creationId xmlns:a16="http://schemas.microsoft.com/office/drawing/2014/main" id="{6FE107BE-ED30-2D6B-46E1-650679ABC3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98F9BC-6352-BEF0-2D6B-E6E6850997D0}"/>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4831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8EB4-46D0-B2E5-1764-C2BA6B437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73324C-D965-AD41-84E6-2597702F8B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EEDB4-27B5-1AC1-096A-729331D2D5F4}"/>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5" name="Footer Placeholder 4">
            <a:extLst>
              <a:ext uri="{FF2B5EF4-FFF2-40B4-BE49-F238E27FC236}">
                <a16:creationId xmlns:a16="http://schemas.microsoft.com/office/drawing/2014/main" id="{4F8958CD-2FCC-31C3-E1F1-874F7D459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F91D8-B5EB-6C58-7E9E-D32BB99402DF}"/>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228847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C02A-1A15-2F9B-C048-79B3D4506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67168-8C0F-6B43-28CD-96D297A9E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14FF0-ED09-C9F1-CE36-9397A4BE0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4F7F2-4170-766F-6C24-F71D32D9F7FB}"/>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2BE3CF55-91CB-C289-8D41-DBC3A4361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6E5AF-38F5-1AEF-8924-851F488EFF7B}"/>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2204884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AAF7-94C8-37FF-7101-4C00A7DC8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8E51D0-96A9-BCAD-8FF5-6CDEFE651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3268E-6261-37F9-6AED-CB66B0F72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AD1BE-7848-579A-C3BD-FD848B7B9C61}"/>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92115BA8-AF73-1A33-EF30-618B30CC5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59369-30C7-BC99-0E3B-7CCC5E6E6E16}"/>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137605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44D4-6A8E-6833-FF7E-1A649D04C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57C60-A018-C8B5-7A2D-9BA12A2F2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E354-BF60-83BA-A730-DDE958556C51}"/>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B962B03B-9D10-AD8E-59EA-44D46137E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23B78-C85B-6F7E-93C1-0E47760D21D9}"/>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974804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A7FF5-E23B-E029-D4EE-585393F00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B9D67E-9F32-07B6-B0A3-1370CA8A2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3C5D8-4282-6DCB-BA54-413A1FA3519D}"/>
              </a:ext>
            </a:extLst>
          </p:cNvPr>
          <p:cNvSpPr>
            <a:spLocks noGrp="1"/>
          </p:cNvSpPr>
          <p:nvPr>
            <p:ph type="dt" sz="half" idx="10"/>
          </p:nvPr>
        </p:nvSpPr>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964713E4-05CA-A4C4-ECC7-87AC285E8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559BF-50DD-C693-93E2-3FC0C59E029A}"/>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271417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0E15AE-6B2D-88AD-A138-B8A3297BDDE3}"/>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4ABAD26-09C4-6318-666C-44FD2438ED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8B3CDF-50E7-8882-F33D-BFE9913A8851}"/>
              </a:ext>
            </a:extLst>
          </p:cNvPr>
          <p:cNvSpPr>
            <a:spLocks noGrp="1"/>
          </p:cNvSpPr>
          <p:nvPr>
            <p:ph type="sldNum" sz="quarter" idx="12"/>
          </p:nvPr>
        </p:nvSpPr>
        <p:spPr/>
        <p:txBody>
          <a:bodyPr/>
          <a:lstStyle/>
          <a:p>
            <a:fld id="{1E1B3E31-164F-9A41-93C5-1D3A717F1FDD}" type="slidenum">
              <a:rPr lang="en-US" smtClean="0"/>
              <a:t>‹nr.›</a:t>
            </a:fld>
            <a:endParaRPr lang="en-US"/>
          </a:p>
        </p:txBody>
      </p:sp>
      <p:sp>
        <p:nvSpPr>
          <p:cNvPr id="7" name="Picture Placeholder 2">
            <a:extLst>
              <a:ext uri="{FF2B5EF4-FFF2-40B4-BE49-F238E27FC236}">
                <a16:creationId xmlns:a16="http://schemas.microsoft.com/office/drawing/2014/main" id="{3FE71683-1E4F-CE46-8283-D39A68D90B27}"/>
              </a:ext>
            </a:extLst>
          </p:cNvPr>
          <p:cNvSpPr>
            <a:spLocks noGrp="1"/>
          </p:cNvSpPr>
          <p:nvPr>
            <p:ph type="pic" idx="13"/>
          </p:nvPr>
        </p:nvSpPr>
        <p:spPr>
          <a:xfrm>
            <a:off x="838200" y="872024"/>
            <a:ext cx="10515600" cy="51247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103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4691-0B73-7662-499A-FF94E2FFD0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8C0FC23-73BD-4BEB-F1E7-00FE82C0BB38}"/>
              </a:ext>
            </a:extLst>
          </p:cNvPr>
          <p:cNvSpPr>
            <a:spLocks noGrp="1"/>
          </p:cNvSpPr>
          <p:nvPr>
            <p:ph idx="1"/>
          </p:nvPr>
        </p:nvSpPr>
        <p:spPr>
          <a:xfrm>
            <a:off x="838200" y="1825625"/>
            <a:ext cx="5257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EFA94-29A3-F1F2-6C39-05106E2A2E6C}"/>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B6B6D67-99E7-FC1D-4B2A-8610632636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4E22E5-DF27-C540-B258-705150448076}"/>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648476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EDDE-E60F-FC28-067E-6BC2AC0147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FDA52-7CCD-30F0-677B-D8FA6271E71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19326-FAC2-6DE5-D707-BF0416585C9B}"/>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585FB9D2-305D-5189-E42D-481936AFFB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F148C4-7EB9-F5F7-DD09-B999345A40FF}"/>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4022671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5C93-03F6-802B-D658-9E7D74B93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17919-7D49-4F4A-0F2E-577D81513FD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D6B296-8934-6A7A-1C25-4BEDD2379A81}"/>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EA50A0-4330-4320-EBC9-6879C0C85B2E}"/>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2F6D8709-FDB5-EDC2-9072-368E1F976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9D8C59-81E8-1591-E294-A6E8D83BBC60}"/>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512359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E25-9115-5CD6-FC86-31DEB6ADD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933E6-96B2-B925-7B80-A592EC916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6B9F1-AC2B-6307-E86B-04D32177CC3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E872C-6A0A-1A17-4D5F-FFCC730AD8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73D84-430E-9FB3-C792-1DFA73D63D7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554D0-785F-DAB4-B90E-B28546BD25C8}"/>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8" name="Footer Placeholder 7">
            <a:extLst>
              <a:ext uri="{FF2B5EF4-FFF2-40B4-BE49-F238E27FC236}">
                <a16:creationId xmlns:a16="http://schemas.microsoft.com/office/drawing/2014/main" id="{C227AF89-8630-FCAE-0AD0-787E456A21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A77BFD4-74F4-F272-5FA3-1512AFB6768B}"/>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712166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6E53-ADA5-7984-6063-406513257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9DE36-F163-D360-DAE7-80714F45BD8F}"/>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4" name="Footer Placeholder 3">
            <a:extLst>
              <a:ext uri="{FF2B5EF4-FFF2-40B4-BE49-F238E27FC236}">
                <a16:creationId xmlns:a16="http://schemas.microsoft.com/office/drawing/2014/main" id="{57FFA1A5-3AC6-B6BA-1FD4-26C8204E5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E92FEA-8B90-A800-1F7D-EF97B2A9FE04}"/>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6608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269E-50EE-A1E3-4932-32C7B586B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DD7AB-9C95-9088-8886-1D8C8B9691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2ACED7-6AE5-3068-97F2-D4E2EC139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37C24-9D23-3B38-8894-41E35CCC66BF}"/>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6" name="Footer Placeholder 5">
            <a:extLst>
              <a:ext uri="{FF2B5EF4-FFF2-40B4-BE49-F238E27FC236}">
                <a16:creationId xmlns:a16="http://schemas.microsoft.com/office/drawing/2014/main" id="{3014DE38-5BE2-8518-D849-384F35552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60E19-E99E-394C-1D06-ECCA71A974A9}"/>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550056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3DBCC-8028-D2A0-4E2C-C17FF334BB26}"/>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3" name="Footer Placeholder 2">
            <a:extLst>
              <a:ext uri="{FF2B5EF4-FFF2-40B4-BE49-F238E27FC236}">
                <a16:creationId xmlns:a16="http://schemas.microsoft.com/office/drawing/2014/main" id="{6FE107BE-ED30-2D6B-46E1-650679ABC3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598F9BC-6352-BEF0-2D6B-E6E6850997D0}"/>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3766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C02A-1A15-2F9B-C048-79B3D4506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67168-8C0F-6B43-28CD-96D297A9E95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14FF0-ED09-C9F1-CE36-9397A4BE0B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4F7F2-4170-766F-6C24-F71D32D9F7FB}"/>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2BE3CF55-91CB-C289-8D41-DBC3A43617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16E5AF-38F5-1AEF-8924-851F488EFF7B}"/>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52290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AAF7-94C8-37FF-7101-4C00A7DC8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8E51D0-96A9-BCAD-8FF5-6CDEFE6518D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3268E-6261-37F9-6AED-CB66B0F72A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AD1BE-7848-579A-C3BD-FD848B7B9C61}"/>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6" name="Footer Placeholder 5">
            <a:extLst>
              <a:ext uri="{FF2B5EF4-FFF2-40B4-BE49-F238E27FC236}">
                <a16:creationId xmlns:a16="http://schemas.microsoft.com/office/drawing/2014/main" id="{92115BA8-AF73-1A33-EF30-618B30CC5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B59369-30C7-BC99-0E3B-7CCC5E6E6E16}"/>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2740185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44D4-6A8E-6833-FF7E-1A649D04C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57C60-A018-C8B5-7A2D-9BA12A2F26AB}"/>
              </a:ext>
            </a:extLst>
          </p:cNvPr>
          <p:cNvSpPr>
            <a:spLocks noGrp="1"/>
          </p:cNvSpPr>
          <p:nvPr>
            <p:ph type="body" orient="vert" idx="1"/>
          </p:nvPr>
        </p:nvSpPr>
        <p:spPr>
          <a:xfrm>
            <a:off x="838200" y="1825625"/>
            <a:ext cx="5257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E354-BF60-83BA-A730-DDE958556C51}"/>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B962B03B-9D10-AD8E-59EA-44D46137E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23B78-C85B-6F7E-93C1-0E47760D21D9}"/>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1343456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A7FF5-E23B-E029-D4EE-585393F00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B9D67E-9F32-07B6-B0A3-1370CA8A24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3C5D8-4282-6DCB-BA54-413A1FA3519D}"/>
              </a:ext>
            </a:extLst>
          </p:cNvPr>
          <p:cNvSpPr>
            <a:spLocks noGrp="1"/>
          </p:cNvSpPr>
          <p:nvPr>
            <p:ph type="dt" sz="half" idx="10"/>
          </p:nvPr>
        </p:nvSpPr>
        <p:spPr>
          <a:xfrm>
            <a:off x="838200" y="6356350"/>
            <a:ext cx="2743200" cy="365125"/>
          </a:xfrm>
          <a:prstGeom prst="rect">
            <a:avLst/>
          </a:prstGeom>
        </p:spPr>
        <p:txBody>
          <a:bodyPr/>
          <a:lstStyle/>
          <a:p>
            <a:fld id="{D5B26D44-A306-4942-B5CA-A4C156EC2914}" type="datetimeFigureOut">
              <a:rPr lang="en-US" smtClean="0"/>
              <a:t>11/13/2025</a:t>
            </a:fld>
            <a:endParaRPr lang="en-US"/>
          </a:p>
        </p:txBody>
      </p:sp>
      <p:sp>
        <p:nvSpPr>
          <p:cNvPr id="5" name="Footer Placeholder 4">
            <a:extLst>
              <a:ext uri="{FF2B5EF4-FFF2-40B4-BE49-F238E27FC236}">
                <a16:creationId xmlns:a16="http://schemas.microsoft.com/office/drawing/2014/main" id="{964713E4-05CA-A4C4-ECC7-87AC285E87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3559BF-50DD-C693-93E2-3FC0C59E029A}"/>
              </a:ext>
            </a:extLst>
          </p:cNvPr>
          <p:cNvSpPr>
            <a:spLocks noGrp="1"/>
          </p:cNvSpPr>
          <p:nvPr>
            <p:ph type="sldNum" sz="quarter" idx="12"/>
          </p:nvPr>
        </p:nvSpPr>
        <p:spPr/>
        <p:txBody>
          <a:bodyPr/>
          <a:lstStyle/>
          <a:p>
            <a:fld id="{1E1B3E31-164F-9A41-93C5-1D3A717F1FDD}" type="slidenum">
              <a:rPr lang="en-US" smtClean="0"/>
              <a:t>‹nr.›</a:t>
            </a:fld>
            <a:endParaRPr lang="en-US"/>
          </a:p>
        </p:txBody>
      </p:sp>
    </p:spTree>
    <p:extLst>
      <p:ext uri="{BB962C8B-B14F-4D97-AF65-F5344CB8AC3E}">
        <p14:creationId xmlns:p14="http://schemas.microsoft.com/office/powerpoint/2010/main" val="268269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9B95-A54F-C68A-DD12-BD831BC5CD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F91C1F-F0BF-EEC3-1483-B2AB351D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64305-46AD-FE08-B70C-99B81D9D2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2B0A8-69EE-73EC-39D1-9BB1FF879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E8233-3403-025E-0AFF-E142D807C9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C6A56F-A010-9477-DCD7-58B6F7362771}"/>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8" name="Footer Placeholder 7">
            <a:extLst>
              <a:ext uri="{FF2B5EF4-FFF2-40B4-BE49-F238E27FC236}">
                <a16:creationId xmlns:a16="http://schemas.microsoft.com/office/drawing/2014/main" id="{5F3F055F-7FDE-F07D-E40B-5991DB027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9E57-D6E1-48CF-54E7-B5BCF93D5500}"/>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29265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8072-53EC-9A4B-D8B6-E2CC482E4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B8E361-2864-DA4F-BE98-AB0FA9868DE8}"/>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4" name="Footer Placeholder 3">
            <a:extLst>
              <a:ext uri="{FF2B5EF4-FFF2-40B4-BE49-F238E27FC236}">
                <a16:creationId xmlns:a16="http://schemas.microsoft.com/office/drawing/2014/main" id="{F77AF079-5C56-6C1A-68B0-D4C138091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717DF-FCB4-6B1E-C2F9-7EF2B73470D4}"/>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23720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7B2AB-01B5-FD6D-8731-6D70740E439A}"/>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3" name="Footer Placeholder 2">
            <a:extLst>
              <a:ext uri="{FF2B5EF4-FFF2-40B4-BE49-F238E27FC236}">
                <a16:creationId xmlns:a16="http://schemas.microsoft.com/office/drawing/2014/main" id="{E08A5DA4-F67E-E7D2-46B7-01499D15A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5298B-4717-3A11-A70D-DCCA99BB53D4}"/>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75105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5919-0C8E-9899-6B13-CCBFB05CD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B3A344-BC63-D197-4462-E97EE0A51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FCC6BC-28F0-505A-ABC0-31F5BFE33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8E4D5-0848-DC56-01EA-1AA2B11F47E9}"/>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6" name="Footer Placeholder 5">
            <a:extLst>
              <a:ext uri="{FF2B5EF4-FFF2-40B4-BE49-F238E27FC236}">
                <a16:creationId xmlns:a16="http://schemas.microsoft.com/office/drawing/2014/main" id="{DEC5C93B-1F04-F946-F899-9B7A4412B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7BC37-ACFA-6A43-3C04-BD9C59DA9DF1}"/>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86369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0963-0DF5-C8D0-CC21-58EEC0358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1AAC6-FA2B-21D3-2233-7521360F3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79AECD-DA3A-1232-4079-C3422FFDE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F6DEB-11C5-9679-7B5B-680A1E6BDA7A}"/>
              </a:ext>
            </a:extLst>
          </p:cNvPr>
          <p:cNvSpPr>
            <a:spLocks noGrp="1"/>
          </p:cNvSpPr>
          <p:nvPr>
            <p:ph type="dt" sz="half" idx="10"/>
          </p:nvPr>
        </p:nvSpPr>
        <p:spPr/>
        <p:txBody>
          <a:bodyPr/>
          <a:lstStyle/>
          <a:p>
            <a:fld id="{3891036F-0765-8841-8DA2-7F3C330D4302}" type="datetimeFigureOut">
              <a:rPr lang="en-US" smtClean="0"/>
              <a:t>11/13/2025</a:t>
            </a:fld>
            <a:endParaRPr lang="en-US"/>
          </a:p>
        </p:txBody>
      </p:sp>
      <p:sp>
        <p:nvSpPr>
          <p:cNvPr id="6" name="Footer Placeholder 5">
            <a:extLst>
              <a:ext uri="{FF2B5EF4-FFF2-40B4-BE49-F238E27FC236}">
                <a16:creationId xmlns:a16="http://schemas.microsoft.com/office/drawing/2014/main" id="{01660DCD-AE00-1E3A-968C-45A9C798F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0635F-E7ED-FBC6-8CEC-C9D821F1E9C7}"/>
              </a:ext>
            </a:extLst>
          </p:cNvPr>
          <p:cNvSpPr>
            <a:spLocks noGrp="1"/>
          </p:cNvSpPr>
          <p:nvPr>
            <p:ph type="sldNum" sz="quarter" idx="12"/>
          </p:nvPr>
        </p:nvSpPr>
        <p:spPr/>
        <p:txBody>
          <a:bodyPr/>
          <a:lstStyle/>
          <a:p>
            <a:fld id="{DAD38C06-2981-DF4E-8531-1CA68757ACD9}" type="slidenum">
              <a:rPr lang="en-US" smtClean="0"/>
              <a:t>‹nr.›</a:t>
            </a:fld>
            <a:endParaRPr lang="en-US"/>
          </a:p>
        </p:txBody>
      </p:sp>
    </p:spTree>
    <p:extLst>
      <p:ext uri="{BB962C8B-B14F-4D97-AF65-F5344CB8AC3E}">
        <p14:creationId xmlns:p14="http://schemas.microsoft.com/office/powerpoint/2010/main" val="19418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colorful circle with black background&#10;&#10;AI-generated content may be incorrect.">
            <a:extLst>
              <a:ext uri="{FF2B5EF4-FFF2-40B4-BE49-F238E27FC236}">
                <a16:creationId xmlns:a16="http://schemas.microsoft.com/office/drawing/2014/main" id="{509F64AC-ADE3-E67D-40E1-36300A23F825}"/>
              </a:ext>
            </a:extLst>
          </p:cNvPr>
          <p:cNvPicPr>
            <a:picLocks noChangeAspect="1"/>
          </p:cNvPicPr>
          <p:nvPr userDrawn="1"/>
        </p:nvPicPr>
        <p:blipFill>
          <a:blip r:embed="rId13"/>
          <a:srcRect l="20506" b="81232"/>
          <a:stretch>
            <a:fillRect/>
          </a:stretch>
        </p:blipFill>
        <p:spPr>
          <a:xfrm>
            <a:off x="0" y="3975652"/>
            <a:ext cx="12557579" cy="2882348"/>
          </a:xfrm>
          <a:prstGeom prst="rect">
            <a:avLst/>
          </a:prstGeom>
        </p:spPr>
      </p:pic>
      <p:sp>
        <p:nvSpPr>
          <p:cNvPr id="2" name="Title Placeholder 1">
            <a:extLst>
              <a:ext uri="{FF2B5EF4-FFF2-40B4-BE49-F238E27FC236}">
                <a16:creationId xmlns:a16="http://schemas.microsoft.com/office/drawing/2014/main" id="{F34F1D11-8DAF-167A-94A9-8D5AF78D32E6}"/>
              </a:ext>
            </a:extLst>
          </p:cNvPr>
          <p:cNvSpPr>
            <a:spLocks noGrp="1"/>
          </p:cNvSpPr>
          <p:nvPr>
            <p:ph type="title"/>
          </p:nvPr>
        </p:nvSpPr>
        <p:spPr>
          <a:xfrm>
            <a:off x="838200" y="967408"/>
            <a:ext cx="10515600" cy="17757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ACC5AA-51C7-78BB-4E52-2C623A7ED7F4}"/>
              </a:ext>
            </a:extLst>
          </p:cNvPr>
          <p:cNvSpPr>
            <a:spLocks noGrp="1"/>
          </p:cNvSpPr>
          <p:nvPr>
            <p:ph type="body" idx="1"/>
          </p:nvPr>
        </p:nvSpPr>
        <p:spPr>
          <a:xfrm>
            <a:off x="838200" y="2700011"/>
            <a:ext cx="10515600" cy="917942"/>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F3098BBD-21EE-B3F1-B20D-03B9012071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891036F-0765-8841-8DA2-7F3C330D4302}" type="datetimeFigureOut">
              <a:rPr lang="en-US" smtClean="0"/>
              <a:pPr/>
              <a:t>11/13/2025</a:t>
            </a:fld>
            <a:endParaRPr lang="en-US" dirty="0"/>
          </a:p>
        </p:txBody>
      </p:sp>
      <p:sp>
        <p:nvSpPr>
          <p:cNvPr id="5" name="Footer Placeholder 4">
            <a:extLst>
              <a:ext uri="{FF2B5EF4-FFF2-40B4-BE49-F238E27FC236}">
                <a16:creationId xmlns:a16="http://schemas.microsoft.com/office/drawing/2014/main" id="{99515E5F-0022-0CF4-923F-F5D89AD9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0D3F0E9-ADF4-997A-995B-C7DEF0ED0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AD38C06-2981-DF4E-8531-1CA68757ACD9}" type="slidenum">
              <a:rPr lang="en-US" smtClean="0"/>
              <a:pPr/>
              <a:t>‹nr.›</a:t>
            </a:fld>
            <a:endParaRPr lang="en-US" dirty="0"/>
          </a:p>
        </p:txBody>
      </p:sp>
      <p:pic>
        <p:nvPicPr>
          <p:cNvPr id="11" name="Picture 10" descr="A colorful circle with text&#10;&#10;AI-generated content may be incorrect.">
            <a:extLst>
              <a:ext uri="{FF2B5EF4-FFF2-40B4-BE49-F238E27FC236}">
                <a16:creationId xmlns:a16="http://schemas.microsoft.com/office/drawing/2014/main" id="{2B576485-C571-43A0-E09A-9AA478E432AB}"/>
              </a:ext>
            </a:extLst>
          </p:cNvPr>
          <p:cNvPicPr>
            <a:picLocks noChangeAspect="1"/>
          </p:cNvPicPr>
          <p:nvPr userDrawn="1"/>
        </p:nvPicPr>
        <p:blipFill>
          <a:blip r:embed="rId14"/>
          <a:srcRect t="21364" r="85337" b="61952"/>
          <a:stretch>
            <a:fillRect/>
          </a:stretch>
        </p:blipFill>
        <p:spPr>
          <a:xfrm>
            <a:off x="10723274" y="26504"/>
            <a:ext cx="1375962" cy="1311965"/>
          </a:xfrm>
          <a:prstGeom prst="rect">
            <a:avLst/>
          </a:prstGeom>
        </p:spPr>
      </p:pic>
    </p:spTree>
    <p:extLst>
      <p:ext uri="{BB962C8B-B14F-4D97-AF65-F5344CB8AC3E}">
        <p14:creationId xmlns:p14="http://schemas.microsoft.com/office/powerpoint/2010/main" val="192533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Tx/>
        <a:buNone/>
        <a:defRPr sz="2800" kern="1200">
          <a:solidFill>
            <a:srgbClr val="A9006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lorful circle with black background&#10;&#10;AI-generated content may be incorrect.">
            <a:extLst>
              <a:ext uri="{FF2B5EF4-FFF2-40B4-BE49-F238E27FC236}">
                <a16:creationId xmlns:a16="http://schemas.microsoft.com/office/drawing/2014/main" id="{D7A72329-E3EE-0ADA-28EF-3CA13E9013C5}"/>
              </a:ext>
            </a:extLst>
          </p:cNvPr>
          <p:cNvPicPr>
            <a:picLocks noChangeAspect="1"/>
          </p:cNvPicPr>
          <p:nvPr userDrawn="1"/>
        </p:nvPicPr>
        <p:blipFill>
          <a:blip r:embed="rId13"/>
          <a:srcRect l="25267" t="8998" r="45150" b="73754"/>
          <a:stretch>
            <a:fillRect/>
          </a:stretch>
        </p:blipFill>
        <p:spPr>
          <a:xfrm>
            <a:off x="0" y="0"/>
            <a:ext cx="12099236" cy="6858000"/>
          </a:xfrm>
          <a:prstGeom prst="rect">
            <a:avLst/>
          </a:prstGeom>
        </p:spPr>
      </p:pic>
      <p:sp>
        <p:nvSpPr>
          <p:cNvPr id="2" name="Title Placeholder 1">
            <a:extLst>
              <a:ext uri="{FF2B5EF4-FFF2-40B4-BE49-F238E27FC236}">
                <a16:creationId xmlns:a16="http://schemas.microsoft.com/office/drawing/2014/main" id="{08C15A97-E506-089B-E5DC-9DC54862DC0B}"/>
              </a:ext>
            </a:extLst>
          </p:cNvPr>
          <p:cNvSpPr>
            <a:spLocks noGrp="1"/>
          </p:cNvSpPr>
          <p:nvPr>
            <p:ph type="title"/>
          </p:nvPr>
        </p:nvSpPr>
        <p:spPr>
          <a:xfrm>
            <a:off x="838200" y="210343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B3576684-3AB5-7A31-CD03-DD8E39289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E7978D4-15AA-C249-93AD-1CCBC1BB246B}" type="datetimeFigureOut">
              <a:rPr lang="en-US" smtClean="0"/>
              <a:pPr/>
              <a:t>11/13/2025</a:t>
            </a:fld>
            <a:endParaRPr lang="en-US" dirty="0"/>
          </a:p>
        </p:txBody>
      </p:sp>
      <p:sp>
        <p:nvSpPr>
          <p:cNvPr id="5" name="Footer Placeholder 4">
            <a:extLst>
              <a:ext uri="{FF2B5EF4-FFF2-40B4-BE49-F238E27FC236}">
                <a16:creationId xmlns:a16="http://schemas.microsoft.com/office/drawing/2014/main" id="{396E7D3A-0213-478B-CBDA-AF34598A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224D8DC-7FA6-61B4-9658-AAF8C609F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5616E55-8391-2F4F-BC2F-9C08991B8769}" type="slidenum">
              <a:rPr lang="en-US" smtClean="0"/>
              <a:pPr/>
              <a:t>‹nr.›</a:t>
            </a:fld>
            <a:endParaRPr lang="en-US" dirty="0"/>
          </a:p>
        </p:txBody>
      </p:sp>
      <p:pic>
        <p:nvPicPr>
          <p:cNvPr id="9" name="Picture 8" descr="A colorful circle with text&#10;&#10;AI-generated content may be incorrect.">
            <a:extLst>
              <a:ext uri="{FF2B5EF4-FFF2-40B4-BE49-F238E27FC236}">
                <a16:creationId xmlns:a16="http://schemas.microsoft.com/office/drawing/2014/main" id="{2155D76D-8A87-9A63-5B98-FEFF93A82783}"/>
              </a:ext>
            </a:extLst>
          </p:cNvPr>
          <p:cNvPicPr>
            <a:picLocks noChangeAspect="1"/>
          </p:cNvPicPr>
          <p:nvPr userDrawn="1"/>
        </p:nvPicPr>
        <p:blipFill>
          <a:blip r:embed="rId14"/>
          <a:srcRect t="21364" r="85337" b="61952"/>
          <a:stretch>
            <a:fillRect/>
          </a:stretch>
        </p:blipFill>
        <p:spPr>
          <a:xfrm>
            <a:off x="10723274" y="26504"/>
            <a:ext cx="1375962" cy="1311965"/>
          </a:xfrm>
          <a:prstGeom prst="rect">
            <a:avLst/>
          </a:prstGeom>
        </p:spPr>
      </p:pic>
    </p:spTree>
    <p:extLst>
      <p:ext uri="{BB962C8B-B14F-4D97-AF65-F5344CB8AC3E}">
        <p14:creationId xmlns:p14="http://schemas.microsoft.com/office/powerpoint/2010/main" val="384938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5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olorful circle with black background&#10;&#10;AI-generated content may be incorrect.">
            <a:extLst>
              <a:ext uri="{FF2B5EF4-FFF2-40B4-BE49-F238E27FC236}">
                <a16:creationId xmlns:a16="http://schemas.microsoft.com/office/drawing/2014/main" id="{234E3269-4D76-1E34-313F-8626E2277906}"/>
              </a:ext>
            </a:extLst>
          </p:cNvPr>
          <p:cNvPicPr>
            <a:picLocks noChangeAspect="1"/>
          </p:cNvPicPr>
          <p:nvPr userDrawn="1"/>
        </p:nvPicPr>
        <p:blipFill>
          <a:blip r:embed="rId13"/>
          <a:srcRect l="23349" t="16494" r="25552" b="79771"/>
          <a:stretch>
            <a:fillRect/>
          </a:stretch>
        </p:blipFill>
        <p:spPr>
          <a:xfrm>
            <a:off x="-1" y="5991726"/>
            <a:ext cx="12192001" cy="866274"/>
          </a:xfrm>
          <a:prstGeom prst="rect">
            <a:avLst/>
          </a:prstGeom>
        </p:spPr>
      </p:pic>
      <p:sp>
        <p:nvSpPr>
          <p:cNvPr id="9" name="Rectangle 8">
            <a:extLst>
              <a:ext uri="{FF2B5EF4-FFF2-40B4-BE49-F238E27FC236}">
                <a16:creationId xmlns:a16="http://schemas.microsoft.com/office/drawing/2014/main" id="{354178BD-B307-C902-4D80-7E07C8602FD4}"/>
              </a:ext>
            </a:extLst>
          </p:cNvPr>
          <p:cNvSpPr/>
          <p:nvPr userDrawn="1"/>
        </p:nvSpPr>
        <p:spPr>
          <a:xfrm>
            <a:off x="838200" y="2069432"/>
            <a:ext cx="10515600" cy="3922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4FAA672-2C10-C209-848D-40EBE66A6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B17558-D6BF-4317-1C7C-390ADA4B0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C5316B-146E-6F7A-E05A-C819F6234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D5B26D44-A306-4942-B5CA-A4C156EC2914}" type="datetimeFigureOut">
              <a:rPr lang="en-US" smtClean="0"/>
              <a:pPr/>
              <a:t>11/13/2025</a:t>
            </a:fld>
            <a:endParaRPr lang="en-US" dirty="0"/>
          </a:p>
        </p:txBody>
      </p:sp>
      <p:sp>
        <p:nvSpPr>
          <p:cNvPr id="5" name="Footer Placeholder 4">
            <a:extLst>
              <a:ext uri="{FF2B5EF4-FFF2-40B4-BE49-F238E27FC236}">
                <a16:creationId xmlns:a16="http://schemas.microsoft.com/office/drawing/2014/main" id="{96542CCA-9E6F-2A55-DC69-C61F2E0C0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2450199-BFE2-3D5C-DEB0-A7CC3D9A5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E1B3E31-164F-9A41-93C5-1D3A717F1FDD}" type="slidenum">
              <a:rPr lang="en-US" smtClean="0"/>
              <a:pPr/>
              <a:t>‹nr.›</a:t>
            </a:fld>
            <a:endParaRPr lang="en-US" dirty="0"/>
          </a:p>
        </p:txBody>
      </p:sp>
      <p:pic>
        <p:nvPicPr>
          <p:cNvPr id="12" name="Picture 11" descr="A colorful circle with text&#10;&#10;AI-generated content may be incorrect.">
            <a:extLst>
              <a:ext uri="{FF2B5EF4-FFF2-40B4-BE49-F238E27FC236}">
                <a16:creationId xmlns:a16="http://schemas.microsoft.com/office/drawing/2014/main" id="{44B59670-2444-F941-1911-DB243F6701C5}"/>
              </a:ext>
            </a:extLst>
          </p:cNvPr>
          <p:cNvPicPr>
            <a:picLocks noChangeAspect="1"/>
          </p:cNvPicPr>
          <p:nvPr userDrawn="1"/>
        </p:nvPicPr>
        <p:blipFill>
          <a:blip r:embed="rId14"/>
          <a:srcRect t="21364" r="85337" b="61952"/>
          <a:stretch>
            <a:fillRect/>
          </a:stretch>
        </p:blipFill>
        <p:spPr>
          <a:xfrm>
            <a:off x="10723274" y="26504"/>
            <a:ext cx="1375962" cy="1311965"/>
          </a:xfrm>
          <a:prstGeom prst="rect">
            <a:avLst/>
          </a:prstGeom>
        </p:spPr>
      </p:pic>
    </p:spTree>
    <p:extLst>
      <p:ext uri="{BB962C8B-B14F-4D97-AF65-F5344CB8AC3E}">
        <p14:creationId xmlns:p14="http://schemas.microsoft.com/office/powerpoint/2010/main" val="3064225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olorful circle with black background&#10;&#10;AI-generated content may be incorrect.">
            <a:extLst>
              <a:ext uri="{FF2B5EF4-FFF2-40B4-BE49-F238E27FC236}">
                <a16:creationId xmlns:a16="http://schemas.microsoft.com/office/drawing/2014/main" id="{0D29CB9A-069C-02D8-0F65-3F1CAB7FAB63}"/>
              </a:ext>
            </a:extLst>
          </p:cNvPr>
          <p:cNvPicPr>
            <a:picLocks noChangeAspect="1"/>
          </p:cNvPicPr>
          <p:nvPr userDrawn="1"/>
        </p:nvPicPr>
        <p:blipFill>
          <a:blip r:embed="rId13"/>
          <a:srcRect l="23348" t="16494" r="25552" b="79771"/>
          <a:stretch>
            <a:fillRect/>
          </a:stretch>
        </p:blipFill>
        <p:spPr>
          <a:xfrm>
            <a:off x="1" y="5991726"/>
            <a:ext cx="12192000" cy="866274"/>
          </a:xfrm>
          <a:prstGeom prst="rect">
            <a:avLst/>
          </a:prstGeom>
        </p:spPr>
      </p:pic>
      <p:sp>
        <p:nvSpPr>
          <p:cNvPr id="9" name="Rectangle 8">
            <a:extLst>
              <a:ext uri="{FF2B5EF4-FFF2-40B4-BE49-F238E27FC236}">
                <a16:creationId xmlns:a16="http://schemas.microsoft.com/office/drawing/2014/main" id="{354178BD-B307-C902-4D80-7E07C8602FD4}"/>
              </a:ext>
            </a:extLst>
          </p:cNvPr>
          <p:cNvSpPr/>
          <p:nvPr userDrawn="1"/>
        </p:nvSpPr>
        <p:spPr>
          <a:xfrm>
            <a:off x="838200" y="2069432"/>
            <a:ext cx="10515600" cy="3922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2450199-BFE2-3D5C-DEB0-A7CC3D9A5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E1B3E31-164F-9A41-93C5-1D3A717F1FDD}" type="slidenum">
              <a:rPr lang="en-US" smtClean="0"/>
              <a:pPr/>
              <a:t>‹nr.›</a:t>
            </a:fld>
            <a:endParaRPr lang="en-US" dirty="0"/>
          </a:p>
        </p:txBody>
      </p:sp>
      <p:sp>
        <p:nvSpPr>
          <p:cNvPr id="7" name="Rectangle 6">
            <a:extLst>
              <a:ext uri="{FF2B5EF4-FFF2-40B4-BE49-F238E27FC236}">
                <a16:creationId xmlns:a16="http://schemas.microsoft.com/office/drawing/2014/main" id="{C4ABF817-29FA-2215-F836-A2D6A9122B32}"/>
              </a:ext>
            </a:extLst>
          </p:cNvPr>
          <p:cNvSpPr/>
          <p:nvPr userDrawn="1"/>
        </p:nvSpPr>
        <p:spPr>
          <a:xfrm>
            <a:off x="838200" y="866274"/>
            <a:ext cx="10515601" cy="512545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4FAA672-2C10-C209-848D-40EBE66A69CF}"/>
              </a:ext>
            </a:extLst>
          </p:cNvPr>
          <p:cNvSpPr>
            <a:spLocks noGrp="1"/>
          </p:cNvSpPr>
          <p:nvPr>
            <p:ph type="title"/>
          </p:nvPr>
        </p:nvSpPr>
        <p:spPr>
          <a:xfrm>
            <a:off x="838200" y="5991728"/>
            <a:ext cx="7987748" cy="729748"/>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descr="A colorful circle with text&#10;&#10;AI-generated content may be incorrect.">
            <a:extLst>
              <a:ext uri="{FF2B5EF4-FFF2-40B4-BE49-F238E27FC236}">
                <a16:creationId xmlns:a16="http://schemas.microsoft.com/office/drawing/2014/main" id="{DC5D01BD-5A91-F12E-EDD3-71181952AC41}"/>
              </a:ext>
            </a:extLst>
          </p:cNvPr>
          <p:cNvPicPr>
            <a:picLocks noChangeAspect="1"/>
          </p:cNvPicPr>
          <p:nvPr userDrawn="1"/>
        </p:nvPicPr>
        <p:blipFill>
          <a:blip r:embed="rId14"/>
          <a:srcRect t="21364" r="85337" b="61952"/>
          <a:stretch>
            <a:fillRect/>
          </a:stretch>
        </p:blipFill>
        <p:spPr>
          <a:xfrm>
            <a:off x="10723274" y="26504"/>
            <a:ext cx="1375962" cy="1311965"/>
          </a:xfrm>
          <a:prstGeom prst="rect">
            <a:avLst/>
          </a:prstGeom>
        </p:spPr>
      </p:pic>
    </p:spTree>
    <p:extLst>
      <p:ext uri="{BB962C8B-B14F-4D97-AF65-F5344CB8AC3E}">
        <p14:creationId xmlns:p14="http://schemas.microsoft.com/office/powerpoint/2010/main" val="2158925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zorgakkoorden.n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g"/><Relationship Id="rId21" Type="http://schemas.openxmlformats.org/officeDocument/2006/relationships/image" Target="../media/image3.png"/><Relationship Id="rId7" Type="http://schemas.openxmlformats.org/officeDocument/2006/relationships/image" Target="../media/image9.jp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eg"/><Relationship Id="rId23" Type="http://schemas.openxmlformats.org/officeDocument/2006/relationships/image" Target="../media/image24.pn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e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zEpseh8rSk"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CC10-EB5E-AA21-C9C5-A68B238E87A6}"/>
              </a:ext>
            </a:extLst>
          </p:cNvPr>
          <p:cNvSpPr>
            <a:spLocks noGrp="1"/>
          </p:cNvSpPr>
          <p:nvPr>
            <p:ph type="title"/>
          </p:nvPr>
        </p:nvSpPr>
        <p:spPr>
          <a:xfrm>
            <a:off x="212557" y="0"/>
            <a:ext cx="10515600" cy="1775792"/>
          </a:xfrm>
        </p:spPr>
        <p:txBody>
          <a:bodyPr>
            <a:normAutofit/>
          </a:bodyPr>
          <a:lstStyle/>
          <a:p>
            <a:pPr algn="l"/>
            <a:r>
              <a:rPr lang="nl-NL" sz="4400" b="1" dirty="0">
                <a:solidFill>
                  <a:schemeClr val="accent2"/>
                </a:solidFill>
              </a:rPr>
              <a:t>Zinnige tijdsbesteding </a:t>
            </a:r>
            <a:br>
              <a:rPr lang="nl-NL" sz="4400" b="1" dirty="0">
                <a:solidFill>
                  <a:schemeClr val="accent2"/>
                </a:solidFill>
              </a:rPr>
            </a:br>
            <a:r>
              <a:rPr lang="nl-NL" sz="4400" b="1" dirty="0">
                <a:solidFill>
                  <a:schemeClr val="accent2"/>
                </a:solidFill>
              </a:rPr>
              <a:t>in de directe patiëntenzorg </a:t>
            </a:r>
            <a:endParaRPr lang="en-US" sz="4400" dirty="0">
              <a:solidFill>
                <a:schemeClr val="accent2"/>
              </a:solidFill>
            </a:endParaRPr>
          </a:p>
        </p:txBody>
      </p:sp>
      <p:sp>
        <p:nvSpPr>
          <p:cNvPr id="3" name="Content Placeholder 2">
            <a:extLst>
              <a:ext uri="{FF2B5EF4-FFF2-40B4-BE49-F238E27FC236}">
                <a16:creationId xmlns:a16="http://schemas.microsoft.com/office/drawing/2014/main" id="{B20D78A3-B28A-BE97-DA26-D944CF1D2E0A}"/>
              </a:ext>
            </a:extLst>
          </p:cNvPr>
          <p:cNvSpPr>
            <a:spLocks noGrp="1"/>
          </p:cNvSpPr>
          <p:nvPr>
            <p:ph idx="1"/>
          </p:nvPr>
        </p:nvSpPr>
        <p:spPr>
          <a:xfrm>
            <a:off x="267325" y="1654424"/>
            <a:ext cx="10515600" cy="917942"/>
          </a:xfrm>
        </p:spPr>
        <p:txBody>
          <a:bodyPr>
            <a:normAutofit/>
          </a:bodyPr>
          <a:lstStyle/>
          <a:p>
            <a:pPr algn="l">
              <a:spcBef>
                <a:spcPts val="0"/>
              </a:spcBef>
            </a:pPr>
            <a:r>
              <a:rPr lang="nl-NL" sz="2000" b="1" i="1" dirty="0">
                <a:solidFill>
                  <a:schemeClr val="accent5"/>
                </a:solidFill>
                <a:effectLst/>
                <a:ea typeface="Arial" panose="020B0604020202020204" pitchFamily="34" charset="0"/>
                <a:cs typeface="Times New Roman" panose="02020603050405020304" pitchFamily="18" charset="0"/>
              </a:rPr>
              <a:t>Meer directe tijd voor zorgprofessional en patiënt, </a:t>
            </a:r>
          </a:p>
          <a:p>
            <a:pPr algn="l">
              <a:spcBef>
                <a:spcPts val="0"/>
              </a:spcBef>
            </a:pPr>
            <a:r>
              <a:rPr lang="nl-NL" sz="2000" b="1" i="1" dirty="0">
                <a:solidFill>
                  <a:schemeClr val="accent5"/>
                </a:solidFill>
                <a:effectLst/>
                <a:ea typeface="Arial" panose="020B0604020202020204" pitchFamily="34" charset="0"/>
                <a:cs typeface="Times New Roman" panose="02020603050405020304" pitchFamily="18" charset="0"/>
              </a:rPr>
              <a:t>minder administratieve handelingen </a:t>
            </a:r>
            <a:endParaRPr lang="nl-NL" sz="2000" i="1" dirty="0">
              <a:solidFill>
                <a:schemeClr val="accent5"/>
              </a:solidFill>
              <a:effectLst/>
              <a:ea typeface="Arial" panose="020B060402020202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0F0BBFC5-503D-6385-5FE6-D3F985689C7A}"/>
              </a:ext>
            </a:extLst>
          </p:cNvPr>
          <p:cNvSpPr txBox="1"/>
          <p:nvPr/>
        </p:nvSpPr>
        <p:spPr>
          <a:xfrm>
            <a:off x="212557" y="2699303"/>
            <a:ext cx="6280484" cy="1569660"/>
          </a:xfrm>
          <a:prstGeom prst="rect">
            <a:avLst/>
          </a:prstGeom>
          <a:noFill/>
        </p:spPr>
        <p:txBody>
          <a:bodyPr wrap="square">
            <a:spAutoFit/>
          </a:bodyPr>
          <a:lstStyle/>
          <a:p>
            <a:pPr marL="342900" indent="-342900" algn="l">
              <a:buFont typeface="Wingdings" panose="05000000000000000000" pitchFamily="2" charset="2"/>
              <a:buChar char="Ø"/>
            </a:pPr>
            <a:r>
              <a:rPr lang="nl-NL" sz="2400" b="1" dirty="0">
                <a:solidFill>
                  <a:schemeClr val="tx1"/>
                </a:solidFill>
                <a:ea typeface="Arial" panose="020B0604020202020204" pitchFamily="34" charset="0"/>
                <a:cs typeface="Times New Roman" panose="02020603050405020304" pitchFamily="18" charset="0"/>
              </a:rPr>
              <a:t>Eind 2025: 2 uur minder administratieve lasten per week </a:t>
            </a:r>
          </a:p>
          <a:p>
            <a:pPr marL="342900" indent="-342900" algn="l">
              <a:buFont typeface="Wingdings" panose="05000000000000000000" pitchFamily="2" charset="2"/>
              <a:buChar char="Ø"/>
            </a:pPr>
            <a:r>
              <a:rPr lang="nl-NL" sz="2400" b="1" dirty="0">
                <a:solidFill>
                  <a:schemeClr val="tx1"/>
                </a:solidFill>
                <a:ea typeface="Arial" panose="020B0604020202020204" pitchFamily="34" charset="0"/>
                <a:cs typeface="Times New Roman" panose="02020603050405020304" pitchFamily="18" charset="0"/>
              </a:rPr>
              <a:t>Per  2030: maximaal 20% tijdsbesteding aan zinnige administratie</a:t>
            </a:r>
            <a:endParaRPr lang="nl-NL" sz="2400" dirty="0">
              <a:solidFill>
                <a:schemeClr val="tx1"/>
              </a:solidFill>
            </a:endParaRPr>
          </a:p>
        </p:txBody>
      </p:sp>
      <p:pic>
        <p:nvPicPr>
          <p:cNvPr id="6" name="Afbeelding 5">
            <a:extLst>
              <a:ext uri="{FF2B5EF4-FFF2-40B4-BE49-F238E27FC236}">
                <a16:creationId xmlns:a16="http://schemas.microsoft.com/office/drawing/2014/main" id="{1B4A80B8-6C75-B5A3-0779-303E3EB6E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975" y="3193303"/>
            <a:ext cx="1518256" cy="1732327"/>
          </a:xfrm>
          <a:prstGeom prst="rect">
            <a:avLst/>
          </a:prstGeom>
        </p:spPr>
      </p:pic>
      <p:sp>
        <p:nvSpPr>
          <p:cNvPr id="8" name="Tekstvak 7">
            <a:extLst>
              <a:ext uri="{FF2B5EF4-FFF2-40B4-BE49-F238E27FC236}">
                <a16:creationId xmlns:a16="http://schemas.microsoft.com/office/drawing/2014/main" id="{8C673B57-BF90-99DF-346F-65330F1BD500}"/>
              </a:ext>
            </a:extLst>
          </p:cNvPr>
          <p:cNvSpPr txBox="1"/>
          <p:nvPr/>
        </p:nvSpPr>
        <p:spPr>
          <a:xfrm>
            <a:off x="8728231" y="3664697"/>
            <a:ext cx="3569367" cy="923330"/>
          </a:xfrm>
          <a:prstGeom prst="rect">
            <a:avLst/>
          </a:prstGeom>
          <a:noFill/>
        </p:spPr>
        <p:txBody>
          <a:bodyPr wrap="square">
            <a:spAutoFit/>
          </a:bodyPr>
          <a:lstStyle/>
          <a:p>
            <a:pPr algn="l"/>
            <a:r>
              <a:rPr lang="nl-NL" b="1" dirty="0">
                <a:solidFill>
                  <a:schemeClr val="tx1"/>
                </a:solidFill>
                <a:ea typeface="Arial" panose="020B0604020202020204" pitchFamily="34" charset="0"/>
                <a:cs typeface="Times New Roman" panose="02020603050405020304" pitchFamily="18" charset="0"/>
              </a:rPr>
              <a:t>Welke versnelling breng je aan? </a:t>
            </a:r>
          </a:p>
          <a:p>
            <a:pPr algn="l"/>
            <a:r>
              <a:rPr lang="nl-NL" b="1" dirty="0">
                <a:solidFill>
                  <a:schemeClr val="tx1"/>
                </a:solidFill>
                <a:ea typeface="Arial" panose="020B0604020202020204" pitchFamily="34" charset="0"/>
                <a:cs typeface="Times New Roman" panose="02020603050405020304" pitchFamily="18" charset="0"/>
              </a:rPr>
              <a:t>Wat ga je eraan doen? </a:t>
            </a:r>
          </a:p>
          <a:p>
            <a:pPr algn="l"/>
            <a:r>
              <a:rPr lang="nl-NL" b="1" dirty="0">
                <a:solidFill>
                  <a:schemeClr val="tx1"/>
                </a:solidFill>
                <a:ea typeface="Arial" panose="020B0604020202020204" pitchFamily="34" charset="0"/>
                <a:cs typeface="Times New Roman" panose="02020603050405020304" pitchFamily="18" charset="0"/>
              </a:rPr>
              <a:t>Morgen en de komende jaren!</a:t>
            </a:r>
            <a:endParaRPr lang="nl-NL" dirty="0">
              <a:solidFill>
                <a:schemeClr val="tx1"/>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0870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951657" y="568002"/>
            <a:ext cx="8596668" cy="685329"/>
          </a:xfrm>
        </p:spPr>
        <p:txBody>
          <a:bodyPr>
            <a:normAutofit fontScale="90000"/>
          </a:bodyPr>
          <a:lstStyle/>
          <a:p>
            <a:r>
              <a:rPr lang="nl-NL" dirty="0">
                <a:solidFill>
                  <a:schemeClr val="accent2"/>
                </a:solidFill>
              </a:rPr>
              <a:t>Afsluiting en vooruitblik</a:t>
            </a:r>
          </a:p>
        </p:txBody>
      </p:sp>
      <p:sp>
        <p:nvSpPr>
          <p:cNvPr id="3" name="Tijdelijke aanduiding voor inhoud 2">
            <a:extLst>
              <a:ext uri="{FF2B5EF4-FFF2-40B4-BE49-F238E27FC236}">
                <a16:creationId xmlns:a16="http://schemas.microsoft.com/office/drawing/2014/main" id="{82D68B20-E187-5F97-F8A6-18874CFF12E4}"/>
              </a:ext>
            </a:extLst>
          </p:cNvPr>
          <p:cNvSpPr>
            <a:spLocks noGrp="1"/>
          </p:cNvSpPr>
          <p:nvPr>
            <p:ph idx="1"/>
          </p:nvPr>
        </p:nvSpPr>
        <p:spPr>
          <a:xfrm>
            <a:off x="724743" y="1253331"/>
            <a:ext cx="10515600" cy="4351338"/>
          </a:xfrm>
        </p:spPr>
        <p:txBody>
          <a:bodyPr>
            <a:normAutofit/>
          </a:bodyPr>
          <a:lstStyle/>
          <a:p>
            <a:pPr>
              <a:buFontTx/>
              <a:buChar char="-"/>
            </a:pPr>
            <a:endParaRPr lang="nl-NL" dirty="0"/>
          </a:p>
          <a:p>
            <a:r>
              <a:rPr lang="nl-NL" dirty="0"/>
              <a:t>Vaststelling verslag 14</a:t>
            </a:r>
            <a:r>
              <a:rPr lang="nl-NL" baseline="30000" dirty="0"/>
              <a:t>de</a:t>
            </a:r>
            <a:r>
              <a:rPr lang="nl-NL" dirty="0"/>
              <a:t> Regiegroep</a:t>
            </a:r>
          </a:p>
          <a:p>
            <a:endParaRPr lang="nl-NL" dirty="0"/>
          </a:p>
          <a:p>
            <a:r>
              <a:rPr lang="nl-NL" dirty="0"/>
              <a:t>Akkoord met delen verslagen en presentaties op:</a:t>
            </a:r>
          </a:p>
          <a:p>
            <a:pPr marL="0" indent="0" algn="ctr">
              <a:buNone/>
            </a:pPr>
            <a:r>
              <a:rPr lang="nl-NL" u="sng" dirty="0">
                <a:solidFill>
                  <a:srgbClr val="0000FF"/>
                </a:solidFill>
                <a:effectLst/>
                <a:latin typeface="Aptos" panose="020B0004020202020204" pitchFamily="34" charset="0"/>
                <a:ea typeface="Times New Roman" panose="02020603050405020304" pitchFamily="18" charset="0"/>
                <a:cs typeface="Aptos" panose="020B0004020202020204" pitchFamily="34" charset="0"/>
                <a:hlinkClick r:id="rId4"/>
              </a:rPr>
              <a:t>https://www.zorgakkoorden.nl/</a:t>
            </a:r>
            <a:endParaRPr lang="nl-NL" dirty="0"/>
          </a:p>
        </p:txBody>
      </p:sp>
    </p:spTree>
    <p:extLst>
      <p:ext uri="{BB962C8B-B14F-4D97-AF65-F5344CB8AC3E}">
        <p14:creationId xmlns:p14="http://schemas.microsoft.com/office/powerpoint/2010/main" val="425015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graphicFrame>
        <p:nvGraphicFramePr>
          <p:cNvPr id="3" name="Tabel 2">
            <a:extLst>
              <a:ext uri="{FF2B5EF4-FFF2-40B4-BE49-F238E27FC236}">
                <a16:creationId xmlns:a16="http://schemas.microsoft.com/office/drawing/2014/main" id="{84544646-198A-8CC1-33DD-8BFA792F4E2A}"/>
              </a:ext>
            </a:extLst>
          </p:cNvPr>
          <p:cNvGraphicFramePr>
            <a:graphicFrameLocks noGrp="1"/>
          </p:cNvGraphicFramePr>
          <p:nvPr>
            <p:extLst>
              <p:ext uri="{D42A27DB-BD31-4B8C-83A1-F6EECF244321}">
                <p14:modId xmlns:p14="http://schemas.microsoft.com/office/powerpoint/2010/main" val="1130839115"/>
              </p:ext>
            </p:extLst>
          </p:nvPr>
        </p:nvGraphicFramePr>
        <p:xfrm>
          <a:off x="443832" y="1198034"/>
          <a:ext cx="10400632" cy="3804748"/>
        </p:xfrm>
        <a:graphic>
          <a:graphicData uri="http://schemas.openxmlformats.org/drawingml/2006/table">
            <a:tbl>
              <a:tblPr firstRow="1" bandRow="1">
                <a:tableStyleId>{5C22544A-7EE6-4342-B048-85BDC9FD1C3A}</a:tableStyleId>
              </a:tblPr>
              <a:tblGrid>
                <a:gridCol w="3581238">
                  <a:extLst>
                    <a:ext uri="{9D8B030D-6E8A-4147-A177-3AD203B41FA5}">
                      <a16:colId xmlns:a16="http://schemas.microsoft.com/office/drawing/2014/main" val="3429006515"/>
                    </a:ext>
                  </a:extLst>
                </a:gridCol>
                <a:gridCol w="6819394">
                  <a:extLst>
                    <a:ext uri="{9D8B030D-6E8A-4147-A177-3AD203B41FA5}">
                      <a16:colId xmlns:a16="http://schemas.microsoft.com/office/drawing/2014/main" val="508700910"/>
                    </a:ext>
                  </a:extLst>
                </a:gridCol>
              </a:tblGrid>
              <a:tr h="882580">
                <a:tc>
                  <a:txBody>
                    <a:bodyPr/>
                    <a:lstStyle/>
                    <a:p>
                      <a:r>
                        <a:rPr lang="nl-NL" sz="2400" dirty="0"/>
                        <a:t>Plan van Aanpak Regiegroep</a:t>
                      </a:r>
                    </a:p>
                  </a:txBody>
                  <a:tcPr>
                    <a:solidFill>
                      <a:schemeClr val="accent2"/>
                    </a:solidFill>
                  </a:tcPr>
                </a:tc>
                <a:tc>
                  <a:txBody>
                    <a:bodyPr/>
                    <a:lstStyle/>
                    <a:p>
                      <a:r>
                        <a:rPr lang="nl-NL" sz="2400" dirty="0"/>
                        <a:t>Activiteit</a:t>
                      </a:r>
                    </a:p>
                  </a:txBody>
                  <a:tcPr>
                    <a:solidFill>
                      <a:schemeClr val="accent2"/>
                    </a:solidFill>
                  </a:tcPr>
                </a:tc>
                <a:extLst>
                  <a:ext uri="{0D108BD9-81ED-4DB2-BD59-A6C34878D82A}">
                    <a16:rowId xmlns:a16="http://schemas.microsoft.com/office/drawing/2014/main" val="298209038"/>
                  </a:ext>
                </a:extLst>
              </a:tr>
              <a:tr h="511336">
                <a:tc>
                  <a:txBody>
                    <a:bodyPr/>
                    <a:lstStyle/>
                    <a:p>
                      <a:r>
                        <a:rPr lang="nl-NL" dirty="0"/>
                        <a:t>Doelstellingen (2)</a:t>
                      </a:r>
                    </a:p>
                  </a:txBody>
                  <a:tcPr>
                    <a:solidFill>
                      <a:schemeClr val="accent2">
                        <a:lumMod val="60000"/>
                        <a:lumOff val="40000"/>
                      </a:schemeClr>
                    </a:solidFill>
                  </a:tcPr>
                </a:tc>
                <a:tc>
                  <a:txBody>
                    <a:bodyPr/>
                    <a:lstStyle/>
                    <a:p>
                      <a:r>
                        <a:rPr lang="nl-NL" dirty="0"/>
                        <a:t>Vaststelling Plan van Aanpak </a:t>
                      </a:r>
                    </a:p>
                  </a:txBody>
                  <a:tcPr>
                    <a:solidFill>
                      <a:schemeClr val="accent2">
                        <a:lumMod val="60000"/>
                        <a:lumOff val="40000"/>
                      </a:schemeClr>
                    </a:solidFill>
                  </a:tcPr>
                </a:tc>
                <a:extLst>
                  <a:ext uri="{0D108BD9-81ED-4DB2-BD59-A6C34878D82A}">
                    <a16:rowId xmlns:a16="http://schemas.microsoft.com/office/drawing/2014/main" val="3975157006"/>
                  </a:ext>
                </a:extLst>
              </a:tr>
              <a:tr h="619336">
                <a:tc>
                  <a:txBody>
                    <a:bodyPr/>
                    <a:lstStyle/>
                    <a:p>
                      <a:r>
                        <a:rPr lang="nl-NL" dirty="0"/>
                        <a:t>Verantwoordelijkheden (3a)</a:t>
                      </a:r>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133556122"/>
                  </a:ext>
                </a:extLst>
              </a:tr>
              <a:tr h="511336">
                <a:tc>
                  <a:txBody>
                    <a:bodyPr/>
                    <a:lstStyle/>
                    <a:p>
                      <a:r>
                        <a:rPr lang="nl-NL" dirty="0"/>
                        <a:t>Als het niet lukt tot oplossing te komen (3b)</a:t>
                      </a:r>
                    </a:p>
                  </a:txBody>
                  <a:tcPr>
                    <a:solidFill>
                      <a:schemeClr val="accent2">
                        <a:lumMod val="60000"/>
                        <a:lumOff val="40000"/>
                      </a:schemeClr>
                    </a:solidFill>
                  </a:tcPr>
                </a:tc>
                <a:tc>
                  <a:txBody>
                    <a:bodyPr/>
                    <a:lstStyle/>
                    <a:p>
                      <a:r>
                        <a:rPr lang="nl-NL" dirty="0"/>
                        <a:t>Vervolggesprek </a:t>
                      </a:r>
                      <a:r>
                        <a:rPr lang="nl-NL" i="1" dirty="0"/>
                        <a:t>materiele controles wijkverpleging</a:t>
                      </a:r>
                    </a:p>
                    <a:p>
                      <a:r>
                        <a:rPr lang="nl-NL" i="0" dirty="0"/>
                        <a:t>Trilateraal overleg </a:t>
                      </a:r>
                      <a:r>
                        <a:rPr lang="nl-NL" i="1" dirty="0"/>
                        <a:t>bijlage 2 formulieren</a:t>
                      </a:r>
                      <a:endParaRPr lang="nl-NL" i="0" dirty="0"/>
                    </a:p>
                  </a:txBody>
                  <a:tcPr>
                    <a:solidFill>
                      <a:schemeClr val="accent2">
                        <a:lumMod val="60000"/>
                        <a:lumOff val="40000"/>
                      </a:schemeClr>
                    </a:solidFill>
                  </a:tcPr>
                </a:tc>
                <a:extLst>
                  <a:ext uri="{0D108BD9-81ED-4DB2-BD59-A6C34878D82A}">
                    <a16:rowId xmlns:a16="http://schemas.microsoft.com/office/drawing/2014/main" val="3987671801"/>
                  </a:ext>
                </a:extLst>
              </a:tr>
              <a:tr h="511336">
                <a:tc>
                  <a:txBody>
                    <a:bodyPr/>
                    <a:lstStyle/>
                    <a:p>
                      <a:r>
                        <a:rPr lang="nl-NL" dirty="0"/>
                        <a:t>Plan van Aanpak Regiegroep (4a)</a:t>
                      </a:r>
                    </a:p>
                  </a:txBody>
                  <a:tcPr>
                    <a:solidFill>
                      <a:schemeClr val="accent2">
                        <a:lumMod val="40000"/>
                        <a:lumOff val="60000"/>
                      </a:schemeClr>
                    </a:solidFill>
                  </a:tcPr>
                </a:tc>
                <a:tc>
                  <a:txBody>
                    <a:bodyPr/>
                    <a:lstStyle/>
                    <a:p>
                      <a:r>
                        <a:rPr lang="nl-NL" dirty="0"/>
                        <a:t>Vaststelling Plan van aanpak </a:t>
                      </a:r>
                    </a:p>
                  </a:txBody>
                  <a:tcPr>
                    <a:solidFill>
                      <a:schemeClr val="accent2">
                        <a:lumMod val="40000"/>
                        <a:lumOff val="60000"/>
                      </a:schemeClr>
                    </a:solidFill>
                  </a:tcPr>
                </a:tc>
                <a:extLst>
                  <a:ext uri="{0D108BD9-81ED-4DB2-BD59-A6C34878D82A}">
                    <a16:rowId xmlns:a16="http://schemas.microsoft.com/office/drawing/2014/main" val="806428493"/>
                  </a:ext>
                </a:extLst>
              </a:tr>
              <a:tr h="511336">
                <a:tc>
                  <a:txBody>
                    <a:bodyPr/>
                    <a:lstStyle/>
                    <a:p>
                      <a:r>
                        <a:rPr lang="nl-NL" dirty="0"/>
                        <a:t> Werkagenda per </a:t>
                      </a:r>
                      <a:r>
                        <a:rPr lang="nl-NL" dirty="0" err="1"/>
                        <a:t>Regiegroepdeelnemer</a:t>
                      </a:r>
                      <a:r>
                        <a:rPr lang="nl-NL" dirty="0"/>
                        <a:t> (4b)</a:t>
                      </a:r>
                    </a:p>
                  </a:txBody>
                  <a:tcPr>
                    <a:solidFill>
                      <a:schemeClr val="accent2">
                        <a:lumMod val="60000"/>
                        <a:lumOff val="40000"/>
                      </a:schemeClr>
                    </a:solidFill>
                  </a:tcPr>
                </a:tc>
                <a:tc>
                  <a:txBody>
                    <a:bodyPr/>
                    <a:lstStyle/>
                    <a:p>
                      <a:r>
                        <a:rPr lang="nl-NL" dirty="0"/>
                        <a:t>Vaststelling geclusterde Werkagenda</a:t>
                      </a:r>
                    </a:p>
                  </a:txBody>
                  <a:tcPr>
                    <a:solidFill>
                      <a:schemeClr val="accent2">
                        <a:lumMod val="60000"/>
                        <a:lumOff val="40000"/>
                      </a:schemeClr>
                    </a:solidFill>
                  </a:tcPr>
                </a:tc>
                <a:extLst>
                  <a:ext uri="{0D108BD9-81ED-4DB2-BD59-A6C34878D82A}">
                    <a16:rowId xmlns:a16="http://schemas.microsoft.com/office/drawing/2014/main" val="4102557009"/>
                  </a:ext>
                </a:extLst>
              </a:tr>
            </a:tbl>
          </a:graphicData>
        </a:graphic>
      </p:graphicFrame>
      <p:sp>
        <p:nvSpPr>
          <p:cNvPr id="4" name="Titel 1">
            <a:extLst>
              <a:ext uri="{FF2B5EF4-FFF2-40B4-BE49-F238E27FC236}">
                <a16:creationId xmlns:a16="http://schemas.microsoft.com/office/drawing/2014/main" id="{0799BDF3-5C7F-998F-ECBD-19BF7BD24E45}"/>
              </a:ext>
            </a:extLst>
          </p:cNvPr>
          <p:cNvSpPr>
            <a:spLocks noGrp="1"/>
          </p:cNvSpPr>
          <p:nvPr>
            <p:ph type="title"/>
          </p:nvPr>
        </p:nvSpPr>
        <p:spPr>
          <a:xfrm>
            <a:off x="780715" y="353937"/>
            <a:ext cx="8596668" cy="685329"/>
          </a:xfrm>
        </p:spPr>
        <p:txBody>
          <a:bodyPr>
            <a:normAutofit fontScale="90000"/>
          </a:bodyPr>
          <a:lstStyle/>
          <a:p>
            <a:r>
              <a:rPr lang="nl-NL" dirty="0">
                <a:solidFill>
                  <a:schemeClr val="accent2"/>
                </a:solidFill>
              </a:rPr>
              <a:t>Voortgang plan van aanpak (1/3)</a:t>
            </a:r>
          </a:p>
        </p:txBody>
      </p:sp>
    </p:spTree>
    <p:extLst>
      <p:ext uri="{BB962C8B-B14F-4D97-AF65-F5344CB8AC3E}">
        <p14:creationId xmlns:p14="http://schemas.microsoft.com/office/powerpoint/2010/main" val="310465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graphicFrame>
        <p:nvGraphicFramePr>
          <p:cNvPr id="3" name="Tabel 2">
            <a:extLst>
              <a:ext uri="{FF2B5EF4-FFF2-40B4-BE49-F238E27FC236}">
                <a16:creationId xmlns:a16="http://schemas.microsoft.com/office/drawing/2014/main" id="{84544646-198A-8CC1-33DD-8BFA792F4E2A}"/>
              </a:ext>
            </a:extLst>
          </p:cNvPr>
          <p:cNvGraphicFramePr>
            <a:graphicFrameLocks noGrp="1"/>
          </p:cNvGraphicFramePr>
          <p:nvPr>
            <p:extLst>
              <p:ext uri="{D42A27DB-BD31-4B8C-83A1-F6EECF244321}">
                <p14:modId xmlns:p14="http://schemas.microsoft.com/office/powerpoint/2010/main" val="2700248971"/>
              </p:ext>
            </p:extLst>
          </p:nvPr>
        </p:nvGraphicFramePr>
        <p:xfrm>
          <a:off x="443832" y="1198034"/>
          <a:ext cx="10400632" cy="3862796"/>
        </p:xfrm>
        <a:graphic>
          <a:graphicData uri="http://schemas.openxmlformats.org/drawingml/2006/table">
            <a:tbl>
              <a:tblPr firstRow="1" bandRow="1">
                <a:tableStyleId>{5C22544A-7EE6-4342-B048-85BDC9FD1C3A}</a:tableStyleId>
              </a:tblPr>
              <a:tblGrid>
                <a:gridCol w="3581238">
                  <a:extLst>
                    <a:ext uri="{9D8B030D-6E8A-4147-A177-3AD203B41FA5}">
                      <a16:colId xmlns:a16="http://schemas.microsoft.com/office/drawing/2014/main" val="3429006515"/>
                    </a:ext>
                  </a:extLst>
                </a:gridCol>
                <a:gridCol w="6819394">
                  <a:extLst>
                    <a:ext uri="{9D8B030D-6E8A-4147-A177-3AD203B41FA5}">
                      <a16:colId xmlns:a16="http://schemas.microsoft.com/office/drawing/2014/main" val="508700910"/>
                    </a:ext>
                  </a:extLst>
                </a:gridCol>
              </a:tblGrid>
              <a:tr h="882580">
                <a:tc>
                  <a:txBody>
                    <a:bodyPr/>
                    <a:lstStyle/>
                    <a:p>
                      <a:r>
                        <a:rPr lang="nl-NL" sz="2400" dirty="0"/>
                        <a:t>Plan van Aanpak Regiegroep</a:t>
                      </a:r>
                    </a:p>
                  </a:txBody>
                  <a:tcPr>
                    <a:solidFill>
                      <a:schemeClr val="accent2"/>
                    </a:solidFill>
                  </a:tcPr>
                </a:tc>
                <a:tc>
                  <a:txBody>
                    <a:bodyPr/>
                    <a:lstStyle/>
                    <a:p>
                      <a:r>
                        <a:rPr lang="nl-NL" sz="2400" dirty="0"/>
                        <a:t>Activiteit</a:t>
                      </a:r>
                    </a:p>
                  </a:txBody>
                  <a:tcPr>
                    <a:solidFill>
                      <a:schemeClr val="accent2"/>
                    </a:solidFill>
                  </a:tcPr>
                </a:tc>
                <a:extLst>
                  <a:ext uri="{0D108BD9-81ED-4DB2-BD59-A6C34878D82A}">
                    <a16:rowId xmlns:a16="http://schemas.microsoft.com/office/drawing/2014/main" val="298209038"/>
                  </a:ext>
                </a:extLst>
              </a:tr>
              <a:tr h="511336">
                <a:tc>
                  <a:txBody>
                    <a:bodyPr/>
                    <a:lstStyle/>
                    <a:p>
                      <a:r>
                        <a:rPr lang="nl-NL" dirty="0"/>
                        <a:t>Opschalen doorbraakprojecten AZWA A1 (5a)</a:t>
                      </a:r>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extLst>
                  <a:ext uri="{0D108BD9-81ED-4DB2-BD59-A6C34878D82A}">
                    <a16:rowId xmlns:a16="http://schemas.microsoft.com/office/drawing/2014/main" val="3975157006"/>
                  </a:ext>
                </a:extLst>
              </a:tr>
              <a:tr h="511336">
                <a:tc>
                  <a:txBody>
                    <a:bodyPr/>
                    <a:lstStyle/>
                    <a:p>
                      <a:r>
                        <a:rPr lang="nl-NL" dirty="0"/>
                        <a:t>Machtigingen en verklaringen A2 Inkoop- en verantwoordingseisen A3 (5b)</a:t>
                      </a:r>
                    </a:p>
                  </a:txBody>
                  <a:tcPr>
                    <a:solidFill>
                      <a:schemeClr val="accent2">
                        <a:lumMod val="40000"/>
                        <a:lumOff val="60000"/>
                      </a:schemeClr>
                    </a:solidFill>
                  </a:tcPr>
                </a:tc>
                <a:tc>
                  <a:txBody>
                    <a:bodyPr/>
                    <a:lstStyle/>
                    <a:p>
                      <a:r>
                        <a:rPr lang="nl-NL" dirty="0"/>
                        <a:t>Lijsten worden aangeleverd bij ZN</a:t>
                      </a:r>
                    </a:p>
                    <a:p>
                      <a:r>
                        <a:rPr lang="nl-NL" dirty="0"/>
                        <a:t>Digitaal vervolg overleg half november</a:t>
                      </a:r>
                    </a:p>
                  </a:txBody>
                  <a:tcPr>
                    <a:solidFill>
                      <a:schemeClr val="accent2">
                        <a:lumMod val="40000"/>
                        <a:lumOff val="60000"/>
                      </a:schemeClr>
                    </a:solidFill>
                  </a:tcPr>
                </a:tc>
                <a:extLst>
                  <a:ext uri="{0D108BD9-81ED-4DB2-BD59-A6C34878D82A}">
                    <a16:rowId xmlns:a16="http://schemas.microsoft.com/office/drawing/2014/main" val="133556122"/>
                  </a:ext>
                </a:extLst>
              </a:tr>
              <a:tr h="511336">
                <a:tc>
                  <a:txBody>
                    <a:bodyPr/>
                    <a:lstStyle/>
                    <a:p>
                      <a:r>
                        <a:rPr lang="nl-NL" dirty="0"/>
                        <a:t>Digitalisering, AI en gegevensuitwisseling A4 en A5 (5c)</a:t>
                      </a:r>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extLst>
                  <a:ext uri="{0D108BD9-81ED-4DB2-BD59-A6C34878D82A}">
                    <a16:rowId xmlns:a16="http://schemas.microsoft.com/office/drawing/2014/main" val="3987671801"/>
                  </a:ext>
                </a:extLst>
              </a:tr>
              <a:tr h="511336">
                <a:tc>
                  <a:txBody>
                    <a:bodyPr/>
                    <a:lstStyle/>
                    <a:p>
                      <a:r>
                        <a:rPr lang="nl-NL" dirty="0"/>
                        <a:t>Veldraadpleging (5d)</a:t>
                      </a:r>
                    </a:p>
                  </a:txBody>
                  <a:tcPr>
                    <a:solidFill>
                      <a:schemeClr val="accent2">
                        <a:lumMod val="40000"/>
                        <a:lumOff val="60000"/>
                      </a:schemeClr>
                    </a:solidFill>
                  </a:tcPr>
                </a:tc>
                <a:tc>
                  <a:txBody>
                    <a:bodyPr/>
                    <a:lstStyle/>
                    <a:p>
                      <a:r>
                        <a:rPr lang="nl-NL" dirty="0"/>
                        <a:t>Bilaterale overleggen met sectoren worden/zijn gepland</a:t>
                      </a:r>
                    </a:p>
                  </a:txBody>
                  <a:tcPr>
                    <a:solidFill>
                      <a:schemeClr val="accent2">
                        <a:lumMod val="40000"/>
                        <a:lumOff val="60000"/>
                      </a:schemeClr>
                    </a:solidFill>
                  </a:tcPr>
                </a:tc>
                <a:extLst>
                  <a:ext uri="{0D108BD9-81ED-4DB2-BD59-A6C34878D82A}">
                    <a16:rowId xmlns:a16="http://schemas.microsoft.com/office/drawing/2014/main" val="806428493"/>
                  </a:ext>
                </a:extLst>
              </a:tr>
            </a:tbl>
          </a:graphicData>
        </a:graphic>
      </p:graphicFrame>
      <p:sp>
        <p:nvSpPr>
          <p:cNvPr id="4" name="Titel 1">
            <a:extLst>
              <a:ext uri="{FF2B5EF4-FFF2-40B4-BE49-F238E27FC236}">
                <a16:creationId xmlns:a16="http://schemas.microsoft.com/office/drawing/2014/main" id="{0799BDF3-5C7F-998F-ECBD-19BF7BD24E45}"/>
              </a:ext>
            </a:extLst>
          </p:cNvPr>
          <p:cNvSpPr>
            <a:spLocks noGrp="1"/>
          </p:cNvSpPr>
          <p:nvPr>
            <p:ph type="title"/>
          </p:nvPr>
        </p:nvSpPr>
        <p:spPr>
          <a:xfrm>
            <a:off x="764673" y="353937"/>
            <a:ext cx="8596668" cy="685329"/>
          </a:xfrm>
        </p:spPr>
        <p:txBody>
          <a:bodyPr>
            <a:normAutofit fontScale="90000"/>
          </a:bodyPr>
          <a:lstStyle/>
          <a:p>
            <a:r>
              <a:rPr lang="nl-NL" dirty="0">
                <a:solidFill>
                  <a:schemeClr val="accent2"/>
                </a:solidFill>
              </a:rPr>
              <a:t>Voortgang plan van aanpak (2/3)</a:t>
            </a:r>
          </a:p>
        </p:txBody>
      </p:sp>
    </p:spTree>
    <p:extLst>
      <p:ext uri="{BB962C8B-B14F-4D97-AF65-F5344CB8AC3E}">
        <p14:creationId xmlns:p14="http://schemas.microsoft.com/office/powerpoint/2010/main" val="360675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graphicFrame>
        <p:nvGraphicFramePr>
          <p:cNvPr id="3" name="Tabel 2">
            <a:extLst>
              <a:ext uri="{FF2B5EF4-FFF2-40B4-BE49-F238E27FC236}">
                <a16:creationId xmlns:a16="http://schemas.microsoft.com/office/drawing/2014/main" id="{84544646-198A-8CC1-33DD-8BFA792F4E2A}"/>
              </a:ext>
            </a:extLst>
          </p:cNvPr>
          <p:cNvGraphicFramePr>
            <a:graphicFrameLocks noGrp="1"/>
          </p:cNvGraphicFramePr>
          <p:nvPr>
            <p:extLst>
              <p:ext uri="{D42A27DB-BD31-4B8C-83A1-F6EECF244321}">
                <p14:modId xmlns:p14="http://schemas.microsoft.com/office/powerpoint/2010/main" val="2858992126"/>
              </p:ext>
            </p:extLst>
          </p:nvPr>
        </p:nvGraphicFramePr>
        <p:xfrm>
          <a:off x="443832" y="1198034"/>
          <a:ext cx="10400632" cy="3825492"/>
        </p:xfrm>
        <a:graphic>
          <a:graphicData uri="http://schemas.openxmlformats.org/drawingml/2006/table">
            <a:tbl>
              <a:tblPr firstRow="1" bandRow="1">
                <a:tableStyleId>{5C22544A-7EE6-4342-B048-85BDC9FD1C3A}</a:tableStyleId>
              </a:tblPr>
              <a:tblGrid>
                <a:gridCol w="3581238">
                  <a:extLst>
                    <a:ext uri="{9D8B030D-6E8A-4147-A177-3AD203B41FA5}">
                      <a16:colId xmlns:a16="http://schemas.microsoft.com/office/drawing/2014/main" val="3429006515"/>
                    </a:ext>
                  </a:extLst>
                </a:gridCol>
                <a:gridCol w="6819394">
                  <a:extLst>
                    <a:ext uri="{9D8B030D-6E8A-4147-A177-3AD203B41FA5}">
                      <a16:colId xmlns:a16="http://schemas.microsoft.com/office/drawing/2014/main" val="508700910"/>
                    </a:ext>
                  </a:extLst>
                </a:gridCol>
              </a:tblGrid>
              <a:tr h="882580">
                <a:tc>
                  <a:txBody>
                    <a:bodyPr/>
                    <a:lstStyle/>
                    <a:p>
                      <a:r>
                        <a:rPr lang="nl-NL" sz="2400" dirty="0"/>
                        <a:t>Plan van Aanpak Regiegroep</a:t>
                      </a:r>
                    </a:p>
                  </a:txBody>
                  <a:tcPr>
                    <a:solidFill>
                      <a:schemeClr val="accent2"/>
                    </a:solidFill>
                  </a:tcPr>
                </a:tc>
                <a:tc>
                  <a:txBody>
                    <a:bodyPr/>
                    <a:lstStyle/>
                    <a:p>
                      <a:r>
                        <a:rPr lang="nl-NL" sz="2400" dirty="0"/>
                        <a:t>Activiteit</a:t>
                      </a:r>
                    </a:p>
                  </a:txBody>
                  <a:tcPr>
                    <a:solidFill>
                      <a:schemeClr val="accent2"/>
                    </a:solidFill>
                  </a:tcPr>
                </a:tc>
                <a:extLst>
                  <a:ext uri="{0D108BD9-81ED-4DB2-BD59-A6C34878D82A}">
                    <a16:rowId xmlns:a16="http://schemas.microsoft.com/office/drawing/2014/main" val="298209038"/>
                  </a:ext>
                </a:extLst>
              </a:tr>
              <a:tr h="511336">
                <a:tc>
                  <a:txBody>
                    <a:bodyPr/>
                    <a:lstStyle/>
                    <a:p>
                      <a:r>
                        <a:rPr lang="nl-NL" dirty="0"/>
                        <a:t>Verantwoordingsregime (5e)</a:t>
                      </a:r>
                    </a:p>
                  </a:txBody>
                  <a:tcPr>
                    <a:solidFill>
                      <a:schemeClr val="accent2">
                        <a:lumMod val="60000"/>
                        <a:lumOff val="40000"/>
                      </a:schemeClr>
                    </a:solidFill>
                  </a:tcPr>
                </a:tc>
                <a:tc>
                  <a:txBody>
                    <a:bodyPr/>
                    <a:lstStyle/>
                    <a:p>
                      <a:r>
                        <a:rPr lang="nl-NL" dirty="0"/>
                        <a:t>Startnotitie is gedeeld met systeempartijen en sectoren</a:t>
                      </a:r>
                    </a:p>
                    <a:p>
                      <a:r>
                        <a:rPr lang="nl-NL" dirty="0"/>
                        <a:t>Eerste gesprekken hebben plaatsgevonden</a:t>
                      </a:r>
                    </a:p>
                  </a:txBody>
                  <a:tcPr>
                    <a:solidFill>
                      <a:schemeClr val="accent2">
                        <a:lumMod val="60000"/>
                        <a:lumOff val="40000"/>
                      </a:schemeClr>
                    </a:solidFill>
                  </a:tcPr>
                </a:tc>
                <a:extLst>
                  <a:ext uri="{0D108BD9-81ED-4DB2-BD59-A6C34878D82A}">
                    <a16:rowId xmlns:a16="http://schemas.microsoft.com/office/drawing/2014/main" val="3975157006"/>
                  </a:ext>
                </a:extLst>
              </a:tr>
              <a:tr h="511336">
                <a:tc>
                  <a:txBody>
                    <a:bodyPr/>
                    <a:lstStyle/>
                    <a:p>
                      <a:r>
                        <a:rPr lang="nl-NL" dirty="0"/>
                        <a:t>Verantwoording via jaarrekening (5f)</a:t>
                      </a:r>
                    </a:p>
                  </a:txBody>
                  <a:tcPr>
                    <a:solidFill>
                      <a:schemeClr val="accent2">
                        <a:lumMod val="40000"/>
                        <a:lumOff val="60000"/>
                      </a:schemeClr>
                    </a:solidFill>
                  </a:tcPr>
                </a:tc>
                <a:tc>
                  <a:txBody>
                    <a:bodyPr/>
                    <a:lstStyle/>
                    <a:p>
                      <a:r>
                        <a:rPr lang="nl-NL" dirty="0"/>
                        <a:t>Discussie nota is besproken met gezanten en de NBA</a:t>
                      </a:r>
                    </a:p>
                    <a:p>
                      <a:r>
                        <a:rPr lang="nl-NL" dirty="0"/>
                        <a:t>Vervolg overleggen worden gepland</a:t>
                      </a:r>
                    </a:p>
                  </a:txBody>
                  <a:tcPr>
                    <a:solidFill>
                      <a:schemeClr val="accent2">
                        <a:lumMod val="40000"/>
                        <a:lumOff val="60000"/>
                      </a:schemeClr>
                    </a:solidFill>
                  </a:tcPr>
                </a:tc>
                <a:extLst>
                  <a:ext uri="{0D108BD9-81ED-4DB2-BD59-A6C34878D82A}">
                    <a16:rowId xmlns:a16="http://schemas.microsoft.com/office/drawing/2014/main" val="133556122"/>
                  </a:ext>
                </a:extLst>
              </a:tr>
              <a:tr h="511336">
                <a:tc>
                  <a:txBody>
                    <a:bodyPr/>
                    <a:lstStyle/>
                    <a:p>
                      <a:r>
                        <a:rPr lang="nl-NL" dirty="0"/>
                        <a:t>Regio-aanpak (5g)</a:t>
                      </a:r>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extLst>
                  <a:ext uri="{0D108BD9-81ED-4DB2-BD59-A6C34878D82A}">
                    <a16:rowId xmlns:a16="http://schemas.microsoft.com/office/drawing/2014/main" val="3987671801"/>
                  </a:ext>
                </a:extLst>
              </a:tr>
              <a:tr h="511336">
                <a:tc>
                  <a:txBody>
                    <a:bodyPr/>
                    <a:lstStyle/>
                    <a:p>
                      <a:r>
                        <a:rPr lang="nl-NL" dirty="0"/>
                        <a:t>Voorkomen nieuwe regeldruk (5h)</a:t>
                      </a:r>
                    </a:p>
                  </a:txBody>
                  <a:tcPr>
                    <a:solidFill>
                      <a:schemeClr val="accent2">
                        <a:lumMod val="40000"/>
                        <a:lumOff val="60000"/>
                      </a:schemeClr>
                    </a:solidFill>
                  </a:tcPr>
                </a:tc>
                <a:tc>
                  <a:txBody>
                    <a:bodyPr/>
                    <a:lstStyle/>
                    <a:p>
                      <a:endParaRPr lang="nl-NL" dirty="0"/>
                    </a:p>
                  </a:txBody>
                  <a:tcPr>
                    <a:solidFill>
                      <a:schemeClr val="accent2">
                        <a:lumMod val="40000"/>
                        <a:lumOff val="60000"/>
                      </a:schemeClr>
                    </a:solidFill>
                  </a:tcPr>
                </a:tc>
                <a:extLst>
                  <a:ext uri="{0D108BD9-81ED-4DB2-BD59-A6C34878D82A}">
                    <a16:rowId xmlns:a16="http://schemas.microsoft.com/office/drawing/2014/main" val="806428493"/>
                  </a:ext>
                </a:extLst>
              </a:tr>
              <a:tr h="511336">
                <a:tc>
                  <a:txBody>
                    <a:bodyPr/>
                    <a:lstStyle/>
                    <a:p>
                      <a:r>
                        <a:rPr lang="nl-NL" dirty="0"/>
                        <a:t>Van wantrouwen naar vertrouwen (5i)</a:t>
                      </a:r>
                    </a:p>
                  </a:txBody>
                  <a:tcPr>
                    <a:solidFill>
                      <a:schemeClr val="accent2">
                        <a:lumMod val="60000"/>
                        <a:lumOff val="40000"/>
                      </a:schemeClr>
                    </a:solidFill>
                  </a:tcPr>
                </a:tc>
                <a:tc>
                  <a:txBody>
                    <a:bodyPr/>
                    <a:lstStyle/>
                    <a:p>
                      <a:endParaRPr lang="nl-NL" dirty="0"/>
                    </a:p>
                  </a:txBody>
                  <a:tcPr>
                    <a:solidFill>
                      <a:schemeClr val="accent2">
                        <a:lumMod val="60000"/>
                        <a:lumOff val="40000"/>
                      </a:schemeClr>
                    </a:solidFill>
                  </a:tcPr>
                </a:tc>
                <a:extLst>
                  <a:ext uri="{0D108BD9-81ED-4DB2-BD59-A6C34878D82A}">
                    <a16:rowId xmlns:a16="http://schemas.microsoft.com/office/drawing/2014/main" val="4102557009"/>
                  </a:ext>
                </a:extLst>
              </a:tr>
            </a:tbl>
          </a:graphicData>
        </a:graphic>
      </p:graphicFrame>
      <p:sp>
        <p:nvSpPr>
          <p:cNvPr id="4" name="Titel 1">
            <a:extLst>
              <a:ext uri="{FF2B5EF4-FFF2-40B4-BE49-F238E27FC236}">
                <a16:creationId xmlns:a16="http://schemas.microsoft.com/office/drawing/2014/main" id="{0799BDF3-5C7F-998F-ECBD-19BF7BD24E45}"/>
              </a:ext>
            </a:extLst>
          </p:cNvPr>
          <p:cNvSpPr>
            <a:spLocks noGrp="1"/>
          </p:cNvSpPr>
          <p:nvPr>
            <p:ph type="title"/>
          </p:nvPr>
        </p:nvSpPr>
        <p:spPr>
          <a:xfrm>
            <a:off x="780715" y="353937"/>
            <a:ext cx="8596668" cy="685329"/>
          </a:xfrm>
        </p:spPr>
        <p:txBody>
          <a:bodyPr>
            <a:normAutofit fontScale="90000"/>
          </a:bodyPr>
          <a:lstStyle/>
          <a:p>
            <a:r>
              <a:rPr lang="nl-NL" dirty="0">
                <a:solidFill>
                  <a:schemeClr val="accent2"/>
                </a:solidFill>
              </a:rPr>
              <a:t>Voortgang plan van aanpak 3/3</a:t>
            </a:r>
          </a:p>
        </p:txBody>
      </p:sp>
    </p:spTree>
    <p:extLst>
      <p:ext uri="{BB962C8B-B14F-4D97-AF65-F5344CB8AC3E}">
        <p14:creationId xmlns:p14="http://schemas.microsoft.com/office/powerpoint/2010/main" val="216282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780715" y="353937"/>
            <a:ext cx="8596668" cy="685329"/>
          </a:xfrm>
        </p:spPr>
        <p:txBody>
          <a:bodyPr>
            <a:normAutofit fontScale="90000"/>
          </a:bodyPr>
          <a:lstStyle/>
          <a:p>
            <a:r>
              <a:rPr lang="nl-NL" dirty="0">
                <a:solidFill>
                  <a:schemeClr val="accent2"/>
                </a:solidFill>
              </a:rPr>
              <a:t>Vooruitblik</a:t>
            </a:r>
          </a:p>
        </p:txBody>
      </p:sp>
      <p:sp>
        <p:nvSpPr>
          <p:cNvPr id="3" name="Tijdelijke aanduiding voor inhoud 2">
            <a:extLst>
              <a:ext uri="{FF2B5EF4-FFF2-40B4-BE49-F238E27FC236}">
                <a16:creationId xmlns:a16="http://schemas.microsoft.com/office/drawing/2014/main" id="{E97C5010-F6EC-F12F-1115-47B6054DA08E}"/>
              </a:ext>
            </a:extLst>
          </p:cNvPr>
          <p:cNvSpPr>
            <a:spLocks noGrp="1"/>
          </p:cNvSpPr>
          <p:nvPr>
            <p:ph idx="1"/>
          </p:nvPr>
        </p:nvSpPr>
        <p:spPr>
          <a:xfrm>
            <a:off x="724743" y="1253331"/>
            <a:ext cx="10515600" cy="4351338"/>
          </a:xfrm>
        </p:spPr>
        <p:txBody>
          <a:bodyPr>
            <a:normAutofit/>
          </a:bodyPr>
          <a:lstStyle/>
          <a:p>
            <a:pPr marL="457200" lvl="1" indent="0">
              <a:buNone/>
            </a:pPr>
            <a:endParaRPr lang="nl-NL" dirty="0"/>
          </a:p>
          <a:p>
            <a:pPr marL="457200" lvl="1" indent="0">
              <a:buNone/>
            </a:pPr>
            <a:endParaRPr lang="nl-NL" dirty="0"/>
          </a:p>
          <a:p>
            <a:pPr lvl="1"/>
            <a:r>
              <a:rPr lang="nl-NL" dirty="0"/>
              <a:t>Q4 bestuurlijke overleggen</a:t>
            </a:r>
          </a:p>
          <a:p>
            <a:pPr lvl="1"/>
            <a:endParaRPr lang="nl-NL" dirty="0"/>
          </a:p>
          <a:p>
            <a:pPr lvl="1"/>
            <a:r>
              <a:rPr lang="nl-NL" dirty="0"/>
              <a:t>Bespreking Startnotitie verantwoordingsregime – afspraken gemaakt of worden gepland </a:t>
            </a:r>
          </a:p>
          <a:p>
            <a:pPr lvl="1"/>
            <a:endParaRPr lang="nl-NL" dirty="0"/>
          </a:p>
          <a:p>
            <a:pPr lvl="1"/>
            <a:r>
              <a:rPr lang="nl-NL" dirty="0"/>
              <a:t>Dinsdag 13 januari 2026 – 16</a:t>
            </a:r>
            <a:r>
              <a:rPr lang="nl-NL" baseline="30000" dirty="0"/>
              <a:t>de</a:t>
            </a:r>
            <a:r>
              <a:rPr lang="nl-NL" dirty="0"/>
              <a:t> </a:t>
            </a:r>
            <a:r>
              <a:rPr lang="nl-NL" dirty="0" err="1"/>
              <a:t>Regiegroepbijeenkomst</a:t>
            </a:r>
            <a:r>
              <a:rPr lang="nl-NL" dirty="0"/>
              <a:t> (online)</a:t>
            </a:r>
          </a:p>
          <a:p>
            <a:pPr marL="457200" lvl="1" indent="0">
              <a:buNone/>
            </a:pPr>
            <a:endParaRPr lang="nl-NL" dirty="0"/>
          </a:p>
        </p:txBody>
      </p:sp>
    </p:spTree>
    <p:extLst>
      <p:ext uri="{BB962C8B-B14F-4D97-AF65-F5344CB8AC3E}">
        <p14:creationId xmlns:p14="http://schemas.microsoft.com/office/powerpoint/2010/main" val="155152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BC30-CFCE-CDE3-3E4B-8F4727E5A324}"/>
              </a:ext>
            </a:extLst>
          </p:cNvPr>
          <p:cNvSpPr>
            <a:spLocks noGrp="1"/>
          </p:cNvSpPr>
          <p:nvPr>
            <p:ph type="ctrTitle"/>
          </p:nvPr>
        </p:nvSpPr>
        <p:spPr/>
        <p:txBody>
          <a:bodyPr/>
          <a:lstStyle/>
          <a:p>
            <a:r>
              <a:rPr lang="en-US" dirty="0"/>
              <a:t>Lunch</a:t>
            </a:r>
          </a:p>
        </p:txBody>
      </p:sp>
      <p:sp>
        <p:nvSpPr>
          <p:cNvPr id="3" name="Subtitle 2">
            <a:extLst>
              <a:ext uri="{FF2B5EF4-FFF2-40B4-BE49-F238E27FC236}">
                <a16:creationId xmlns:a16="http://schemas.microsoft.com/office/drawing/2014/main" id="{26D29EA6-4A11-6653-39C6-A8254709F62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29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6">
            <a:extLst>
              <a:ext uri="{FF2B5EF4-FFF2-40B4-BE49-F238E27FC236}">
                <a16:creationId xmlns:a16="http://schemas.microsoft.com/office/drawing/2014/main" id="{37E06B83-5490-20AC-7449-FF35D2782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355" y="4256798"/>
            <a:ext cx="2896645" cy="160109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Lettertype, Graphics, logo&#10;&#10;Automatisch gegenereerde beschrijving">
            <a:extLst>
              <a:ext uri="{FF2B5EF4-FFF2-40B4-BE49-F238E27FC236}">
                <a16:creationId xmlns:a16="http://schemas.microsoft.com/office/drawing/2014/main" id="{59455C59-7437-2F28-3EC7-6161B16F8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45" y="1844366"/>
            <a:ext cx="2063628" cy="816380"/>
          </a:xfrm>
          <a:prstGeom prst="rect">
            <a:avLst/>
          </a:prstGeom>
        </p:spPr>
      </p:pic>
      <p:pic>
        <p:nvPicPr>
          <p:cNvPr id="5" name="Afbeelding 4" descr="Afbeelding met tekst, Lettertype, logo, Graphics&#10;&#10;Automatisch gegenereerde beschrijving">
            <a:extLst>
              <a:ext uri="{FF2B5EF4-FFF2-40B4-BE49-F238E27FC236}">
                <a16:creationId xmlns:a16="http://schemas.microsoft.com/office/drawing/2014/main" id="{EB6026DA-10FE-C22F-307F-14AF6C18D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103" y="1950832"/>
            <a:ext cx="1122395" cy="520750"/>
          </a:xfrm>
          <a:prstGeom prst="rect">
            <a:avLst/>
          </a:prstGeom>
        </p:spPr>
      </p:pic>
      <p:pic>
        <p:nvPicPr>
          <p:cNvPr id="6" name="Afbeelding 5" descr="Afbeelding met tekst, Lettertype, wit, schermopname">
            <a:extLst>
              <a:ext uri="{FF2B5EF4-FFF2-40B4-BE49-F238E27FC236}">
                <a16:creationId xmlns:a16="http://schemas.microsoft.com/office/drawing/2014/main" id="{72F5CC91-4D70-03DF-3154-6B432DB36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38" y="508545"/>
            <a:ext cx="1957872" cy="1136828"/>
          </a:xfrm>
          <a:prstGeom prst="rect">
            <a:avLst/>
          </a:prstGeom>
        </p:spPr>
      </p:pic>
      <p:pic>
        <p:nvPicPr>
          <p:cNvPr id="7" name="Afbeelding 6" descr="Afbeelding met Graphics, Lettertype, grafische vormgeving, logo&#10;&#10;Automatisch gegenereerde beschrijving">
            <a:extLst>
              <a:ext uri="{FF2B5EF4-FFF2-40B4-BE49-F238E27FC236}">
                <a16:creationId xmlns:a16="http://schemas.microsoft.com/office/drawing/2014/main" id="{CA3DA248-BC5D-DEEC-A334-E77F72499F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784" y="1619525"/>
            <a:ext cx="1331749" cy="449682"/>
          </a:xfrm>
          <a:prstGeom prst="rect">
            <a:avLst/>
          </a:prstGeom>
        </p:spPr>
      </p:pic>
      <p:pic>
        <p:nvPicPr>
          <p:cNvPr id="8" name="Afbeelding 7" descr="Afbeelding met tekst, Lettertype, logo, Graphics&#10;&#10;Automatisch gegenereerde beschrijving">
            <a:extLst>
              <a:ext uri="{FF2B5EF4-FFF2-40B4-BE49-F238E27FC236}">
                <a16:creationId xmlns:a16="http://schemas.microsoft.com/office/drawing/2014/main" id="{D454CEC4-8096-CE0E-2E64-DB7BD2AD7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3613" y="2748960"/>
            <a:ext cx="1879460" cy="942494"/>
          </a:xfrm>
          <a:prstGeom prst="rect">
            <a:avLst/>
          </a:prstGeom>
        </p:spPr>
      </p:pic>
      <p:pic>
        <p:nvPicPr>
          <p:cNvPr id="9" name="Afbeelding 8" descr="Afbeelding met tekst, schermopname, Lettertype, Graphics&#10;&#10;Automatisch gegenereerde beschrijving">
            <a:extLst>
              <a:ext uri="{FF2B5EF4-FFF2-40B4-BE49-F238E27FC236}">
                <a16:creationId xmlns:a16="http://schemas.microsoft.com/office/drawing/2014/main" id="{8521906C-D3AD-818D-A937-A37779380E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3624" y="563331"/>
            <a:ext cx="2388129" cy="979598"/>
          </a:xfrm>
          <a:prstGeom prst="rect">
            <a:avLst/>
          </a:prstGeom>
        </p:spPr>
      </p:pic>
      <p:pic>
        <p:nvPicPr>
          <p:cNvPr id="10" name="Afbeelding 9" descr="Afbeelding met tekst, Lettertype, logo, symbool&#10;&#10;Automatisch gegenereerde beschrijving">
            <a:extLst>
              <a:ext uri="{FF2B5EF4-FFF2-40B4-BE49-F238E27FC236}">
                <a16:creationId xmlns:a16="http://schemas.microsoft.com/office/drawing/2014/main" id="{F78A9EF1-B123-47FB-CD1D-F00646DA18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1753" y="1482299"/>
            <a:ext cx="623907" cy="860235"/>
          </a:xfrm>
          <a:prstGeom prst="rect">
            <a:avLst/>
          </a:prstGeom>
        </p:spPr>
      </p:pic>
      <p:pic>
        <p:nvPicPr>
          <p:cNvPr id="11" name="Afbeelding 10" descr="Afbeelding met Lettertype, tekst, logo, Graphics&#10;&#10;Automatisch gegenereerde beschrijving">
            <a:extLst>
              <a:ext uri="{FF2B5EF4-FFF2-40B4-BE49-F238E27FC236}">
                <a16:creationId xmlns:a16="http://schemas.microsoft.com/office/drawing/2014/main" id="{87C2FBA0-BFBB-3F39-5C24-8EF3966CE4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5591" y="3178529"/>
            <a:ext cx="1310528" cy="1310528"/>
          </a:xfrm>
          <a:prstGeom prst="rect">
            <a:avLst/>
          </a:prstGeom>
        </p:spPr>
      </p:pic>
      <p:pic>
        <p:nvPicPr>
          <p:cNvPr id="12" name="Afbeelding 11" descr="Afbeelding met tekst, logo, Lettertype, Graphics&#10;&#10;Automatisch gegenereerde beschrijving">
            <a:extLst>
              <a:ext uri="{FF2B5EF4-FFF2-40B4-BE49-F238E27FC236}">
                <a16:creationId xmlns:a16="http://schemas.microsoft.com/office/drawing/2014/main" id="{BD90B373-B3EA-580D-6A45-C3503EB16B2D}"/>
              </a:ext>
            </a:extLst>
          </p:cNvPr>
          <p:cNvPicPr>
            <a:picLocks noChangeAspect="1"/>
          </p:cNvPicPr>
          <p:nvPr/>
        </p:nvPicPr>
        <p:blipFill>
          <a:blip r:embed="rId11">
            <a:extLst>
              <a:ext uri="{28A0092B-C50C-407E-A947-70E740481C1C}">
                <a14:useLocalDpi xmlns:a14="http://schemas.microsoft.com/office/drawing/2010/main" val="0"/>
              </a:ext>
            </a:extLst>
          </a:blip>
          <a:srcRect l="14639" t="15909" r="14824" b="15079"/>
          <a:stretch/>
        </p:blipFill>
        <p:spPr>
          <a:xfrm>
            <a:off x="10778327" y="3527923"/>
            <a:ext cx="1113444" cy="1084132"/>
          </a:xfrm>
          <a:prstGeom prst="rect">
            <a:avLst/>
          </a:prstGeom>
        </p:spPr>
      </p:pic>
      <p:pic>
        <p:nvPicPr>
          <p:cNvPr id="13" name="Picture 2" descr="Inspectie Gezondheidszorg en Jeugd - Thuiszorg Blauwe Hart">
            <a:extLst>
              <a:ext uri="{FF2B5EF4-FFF2-40B4-BE49-F238E27FC236}">
                <a16:creationId xmlns:a16="http://schemas.microsoft.com/office/drawing/2014/main" id="{5B5D5498-5DB5-8295-06DE-E49B80F53D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6000" y="4513132"/>
            <a:ext cx="2458156" cy="860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nEen: Positionering, Merknaam, Pay-off, Branding &amp; Identiteit - Roos ...">
            <a:extLst>
              <a:ext uri="{FF2B5EF4-FFF2-40B4-BE49-F238E27FC236}">
                <a16:creationId xmlns:a16="http://schemas.microsoft.com/office/drawing/2014/main" id="{483ACB85-6D53-A8F3-4E21-AA9147B04F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6802" y="1772775"/>
            <a:ext cx="1578519" cy="673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Gerelateerde afbeeldingsdetails bekijken. Openheid en transparantie | Beroepsvereniging voor Public Affairs">
            <a:extLst>
              <a:ext uri="{FF2B5EF4-FFF2-40B4-BE49-F238E27FC236}">
                <a16:creationId xmlns:a16="http://schemas.microsoft.com/office/drawing/2014/main" id="{24DE4FB6-5147-A371-B89B-69D4E40697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22227" y="561201"/>
            <a:ext cx="1578520" cy="819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NZa gaat patiëntenstop transgenders verder onderzoeken - COC">
            <a:extLst>
              <a:ext uri="{FF2B5EF4-FFF2-40B4-BE49-F238E27FC236}">
                <a16:creationId xmlns:a16="http://schemas.microsoft.com/office/drawing/2014/main" id="{3A354F38-7B18-A34C-9B9E-7FC6C545DF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27504" y="3023907"/>
            <a:ext cx="2458156" cy="11158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Gerelateerde afbeeldingsdetails bekijken. Onderzoek - Anders werken in de zorg">
            <a:extLst>
              <a:ext uri="{FF2B5EF4-FFF2-40B4-BE49-F238E27FC236}">
                <a16:creationId xmlns:a16="http://schemas.microsoft.com/office/drawing/2014/main" id="{5B680777-2007-2C5B-1DDB-EC5524BF92A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466" y="2582623"/>
            <a:ext cx="1013893" cy="9200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e Nederlandse ggz - De Geschillencommissie Zorg">
            <a:extLst>
              <a:ext uri="{FF2B5EF4-FFF2-40B4-BE49-F238E27FC236}">
                <a16:creationId xmlns:a16="http://schemas.microsoft.com/office/drawing/2014/main" id="{B6B61DCE-1DA4-E2E5-CF87-6939E71693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3489" y="561201"/>
            <a:ext cx="1758531" cy="97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a:extLst>
              <a:ext uri="{FF2B5EF4-FFF2-40B4-BE49-F238E27FC236}">
                <a16:creationId xmlns:a16="http://schemas.microsoft.com/office/drawing/2014/main" id="{CFB85D6C-3D3F-3AF0-0D4A-A498C6FB8AC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58928" y="3164020"/>
            <a:ext cx="975748" cy="975748"/>
          </a:xfrm>
          <a:prstGeom prst="rect">
            <a:avLst/>
          </a:prstGeom>
        </p:spPr>
      </p:pic>
      <p:pic>
        <p:nvPicPr>
          <p:cNvPr id="22" name="Afbeelding 21" descr="Afbeelding met tekst, Lettertype, logo, Graphics&#10;&#10;Automatisch gegenereerde beschrijving">
            <a:extLst>
              <a:ext uri="{FF2B5EF4-FFF2-40B4-BE49-F238E27FC236}">
                <a16:creationId xmlns:a16="http://schemas.microsoft.com/office/drawing/2014/main" id="{F081DD3D-43C4-D0A0-C74B-C8EE3A6304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1466" y="3779668"/>
            <a:ext cx="1498751" cy="1357869"/>
          </a:xfrm>
          <a:prstGeom prst="rect">
            <a:avLst/>
          </a:prstGeom>
        </p:spPr>
      </p:pic>
      <p:pic>
        <p:nvPicPr>
          <p:cNvPr id="23" name="Picture 14" descr="Gerelateerde afbeeldingsdetails bekijken. Webwinkel - hersenletsel">
            <a:extLst>
              <a:ext uri="{FF2B5EF4-FFF2-40B4-BE49-F238E27FC236}">
                <a16:creationId xmlns:a16="http://schemas.microsoft.com/office/drawing/2014/main" id="{41B4817F-8731-0A35-0B54-DB089CAB6F8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3004" b="18172"/>
          <a:stretch/>
        </p:blipFill>
        <p:spPr bwMode="auto">
          <a:xfrm>
            <a:off x="2355003" y="4576722"/>
            <a:ext cx="2010793" cy="860235"/>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a:extLst>
              <a:ext uri="{FF2B5EF4-FFF2-40B4-BE49-F238E27FC236}">
                <a16:creationId xmlns:a16="http://schemas.microsoft.com/office/drawing/2014/main" id="{D31808EA-5AF8-5539-43D2-68487BAFF5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pic>
        <p:nvPicPr>
          <p:cNvPr id="3" name="Afbeelding 2">
            <a:extLst>
              <a:ext uri="{FF2B5EF4-FFF2-40B4-BE49-F238E27FC236}">
                <a16:creationId xmlns:a16="http://schemas.microsoft.com/office/drawing/2014/main" id="{5A9D4CCB-F748-C985-EEA2-401F3AB30A15}"/>
              </a:ext>
            </a:extLst>
          </p:cNvPr>
          <p:cNvPicPr>
            <a:picLocks noChangeAspect="1"/>
          </p:cNvPicPr>
          <p:nvPr/>
        </p:nvPicPr>
        <p:blipFill>
          <a:blip r:embed="rId22"/>
          <a:stretch>
            <a:fillRect/>
          </a:stretch>
        </p:blipFill>
        <p:spPr>
          <a:xfrm>
            <a:off x="9830524" y="2549019"/>
            <a:ext cx="2168232" cy="1037271"/>
          </a:xfrm>
          <a:prstGeom prst="rect">
            <a:avLst/>
          </a:prstGeom>
        </p:spPr>
      </p:pic>
      <p:pic>
        <p:nvPicPr>
          <p:cNvPr id="21" name="Afbeelding 20">
            <a:extLst>
              <a:ext uri="{FF2B5EF4-FFF2-40B4-BE49-F238E27FC236}">
                <a16:creationId xmlns:a16="http://schemas.microsoft.com/office/drawing/2014/main" id="{2F442B70-8283-E95D-05A3-404C94E9FB3F}"/>
              </a:ext>
            </a:extLst>
          </p:cNvPr>
          <p:cNvPicPr>
            <a:picLocks noChangeAspect="1"/>
          </p:cNvPicPr>
          <p:nvPr/>
        </p:nvPicPr>
        <p:blipFill>
          <a:blip r:embed="rId23"/>
          <a:stretch>
            <a:fillRect/>
          </a:stretch>
        </p:blipFill>
        <p:spPr>
          <a:xfrm>
            <a:off x="4591995" y="4985114"/>
            <a:ext cx="1804741" cy="635632"/>
          </a:xfrm>
          <a:prstGeom prst="rect">
            <a:avLst/>
          </a:prstGeom>
        </p:spPr>
      </p:pic>
    </p:spTree>
    <p:extLst>
      <p:ext uri="{BB962C8B-B14F-4D97-AF65-F5344CB8AC3E}">
        <p14:creationId xmlns:p14="http://schemas.microsoft.com/office/powerpoint/2010/main" val="136013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graphicFrame>
        <p:nvGraphicFramePr>
          <p:cNvPr id="3" name="Tabel 2">
            <a:extLst>
              <a:ext uri="{FF2B5EF4-FFF2-40B4-BE49-F238E27FC236}">
                <a16:creationId xmlns:a16="http://schemas.microsoft.com/office/drawing/2014/main" id="{84544646-198A-8CC1-33DD-8BFA792F4E2A}"/>
              </a:ext>
            </a:extLst>
          </p:cNvPr>
          <p:cNvGraphicFramePr>
            <a:graphicFrameLocks noGrp="1"/>
          </p:cNvGraphicFramePr>
          <p:nvPr>
            <p:extLst>
              <p:ext uri="{D42A27DB-BD31-4B8C-83A1-F6EECF244321}">
                <p14:modId xmlns:p14="http://schemas.microsoft.com/office/powerpoint/2010/main" val="1784375215"/>
              </p:ext>
            </p:extLst>
          </p:nvPr>
        </p:nvGraphicFramePr>
        <p:xfrm>
          <a:off x="967873" y="1329809"/>
          <a:ext cx="10246707" cy="3901759"/>
        </p:xfrm>
        <a:graphic>
          <a:graphicData uri="http://schemas.openxmlformats.org/drawingml/2006/table">
            <a:tbl>
              <a:tblPr firstRow="1" bandRow="1">
                <a:tableStyleId>{5C22544A-7EE6-4342-B048-85BDC9FD1C3A}</a:tableStyleId>
              </a:tblPr>
              <a:tblGrid>
                <a:gridCol w="2361338">
                  <a:extLst>
                    <a:ext uri="{9D8B030D-6E8A-4147-A177-3AD203B41FA5}">
                      <a16:colId xmlns:a16="http://schemas.microsoft.com/office/drawing/2014/main" val="3429006515"/>
                    </a:ext>
                  </a:extLst>
                </a:gridCol>
                <a:gridCol w="7885369">
                  <a:extLst>
                    <a:ext uri="{9D8B030D-6E8A-4147-A177-3AD203B41FA5}">
                      <a16:colId xmlns:a16="http://schemas.microsoft.com/office/drawing/2014/main" val="508700910"/>
                    </a:ext>
                  </a:extLst>
                </a:gridCol>
              </a:tblGrid>
              <a:tr h="887439">
                <a:tc>
                  <a:txBody>
                    <a:bodyPr/>
                    <a:lstStyle/>
                    <a:p>
                      <a:r>
                        <a:rPr lang="nl-NL" sz="2400" dirty="0"/>
                        <a:t>Tijd</a:t>
                      </a:r>
                    </a:p>
                  </a:txBody>
                  <a:tcPr>
                    <a:solidFill>
                      <a:schemeClr val="accent2"/>
                    </a:solidFill>
                  </a:tcPr>
                </a:tc>
                <a:tc>
                  <a:txBody>
                    <a:bodyPr/>
                    <a:lstStyle/>
                    <a:p>
                      <a:r>
                        <a:rPr lang="nl-NL" sz="2400" dirty="0"/>
                        <a:t>Programma 15</a:t>
                      </a:r>
                      <a:r>
                        <a:rPr lang="nl-NL" sz="2400" baseline="30000" dirty="0"/>
                        <a:t>de</a:t>
                      </a:r>
                      <a:r>
                        <a:rPr lang="nl-NL" sz="2400" dirty="0"/>
                        <a:t> </a:t>
                      </a:r>
                      <a:r>
                        <a:rPr lang="nl-NL" sz="2400" dirty="0" err="1"/>
                        <a:t>Regiegroepbijeenkomst</a:t>
                      </a:r>
                      <a:endParaRPr lang="nl-NL" sz="2400" dirty="0"/>
                    </a:p>
                  </a:txBody>
                  <a:tcPr>
                    <a:solidFill>
                      <a:schemeClr val="accent2"/>
                    </a:solidFill>
                  </a:tcPr>
                </a:tc>
                <a:extLst>
                  <a:ext uri="{0D108BD9-81ED-4DB2-BD59-A6C34878D82A}">
                    <a16:rowId xmlns:a16="http://schemas.microsoft.com/office/drawing/2014/main" val="298209038"/>
                  </a:ext>
                </a:extLst>
              </a:tr>
              <a:tr h="514151">
                <a:tc>
                  <a:txBody>
                    <a:bodyPr/>
                    <a:lstStyle/>
                    <a:p>
                      <a:r>
                        <a:rPr lang="nl-NL" dirty="0"/>
                        <a:t>11:30-11:35</a:t>
                      </a:r>
                    </a:p>
                  </a:txBody>
                  <a:tcPr>
                    <a:solidFill>
                      <a:schemeClr val="accent2">
                        <a:lumMod val="40000"/>
                        <a:lumOff val="60000"/>
                      </a:schemeClr>
                    </a:solidFill>
                  </a:tcPr>
                </a:tc>
                <a:tc>
                  <a:txBody>
                    <a:bodyPr/>
                    <a:lstStyle/>
                    <a:p>
                      <a:r>
                        <a:rPr lang="nl-NL" dirty="0"/>
                        <a:t>Welkom</a:t>
                      </a:r>
                    </a:p>
                  </a:txBody>
                  <a:tcPr>
                    <a:solidFill>
                      <a:schemeClr val="accent2">
                        <a:lumMod val="40000"/>
                        <a:lumOff val="60000"/>
                      </a:schemeClr>
                    </a:solidFill>
                  </a:tcPr>
                </a:tc>
                <a:extLst>
                  <a:ext uri="{0D108BD9-81ED-4DB2-BD59-A6C34878D82A}">
                    <a16:rowId xmlns:a16="http://schemas.microsoft.com/office/drawing/2014/main" val="3975157006"/>
                  </a:ext>
                </a:extLst>
              </a:tr>
              <a:tr h="514151">
                <a:tc>
                  <a:txBody>
                    <a:bodyPr/>
                    <a:lstStyle/>
                    <a:p>
                      <a:r>
                        <a:rPr lang="nl-NL" dirty="0"/>
                        <a:t>11:35-11:50</a:t>
                      </a:r>
                    </a:p>
                  </a:txBody>
                  <a:tcPr>
                    <a:solidFill>
                      <a:schemeClr val="accent2">
                        <a:lumMod val="60000"/>
                        <a:lumOff val="40000"/>
                      </a:schemeClr>
                    </a:solidFill>
                  </a:tcPr>
                </a:tc>
                <a:tc>
                  <a:txBody>
                    <a:bodyPr/>
                    <a:lstStyle/>
                    <a:p>
                      <a:r>
                        <a:rPr lang="nl-NL" dirty="0"/>
                        <a:t>Vaststelling Plan van Aanpak en Werkagenda’s</a:t>
                      </a:r>
                    </a:p>
                  </a:txBody>
                  <a:tcPr>
                    <a:solidFill>
                      <a:schemeClr val="accent2">
                        <a:lumMod val="60000"/>
                        <a:lumOff val="40000"/>
                      </a:schemeClr>
                    </a:solidFill>
                  </a:tcPr>
                </a:tc>
                <a:extLst>
                  <a:ext uri="{0D108BD9-81ED-4DB2-BD59-A6C34878D82A}">
                    <a16:rowId xmlns:a16="http://schemas.microsoft.com/office/drawing/2014/main" val="133556122"/>
                  </a:ext>
                </a:extLst>
              </a:tr>
              <a:tr h="514151">
                <a:tc>
                  <a:txBody>
                    <a:bodyPr/>
                    <a:lstStyle/>
                    <a:p>
                      <a:r>
                        <a:rPr lang="nl-NL" dirty="0"/>
                        <a:t>11:50-12:00</a:t>
                      </a:r>
                    </a:p>
                  </a:txBody>
                  <a:tcPr>
                    <a:solidFill>
                      <a:schemeClr val="accent2">
                        <a:lumMod val="40000"/>
                        <a:lumOff val="60000"/>
                      </a:schemeClr>
                    </a:solidFill>
                  </a:tcPr>
                </a:tc>
                <a:tc>
                  <a:txBody>
                    <a:bodyPr/>
                    <a:lstStyle/>
                    <a:p>
                      <a:r>
                        <a:rPr lang="nl-NL" dirty="0"/>
                        <a:t>Aanbieding eindconcept Plan van Aanpak aan DGCZ </a:t>
                      </a:r>
                    </a:p>
                  </a:txBody>
                  <a:tcPr>
                    <a:solidFill>
                      <a:schemeClr val="accent2">
                        <a:lumMod val="40000"/>
                        <a:lumOff val="60000"/>
                      </a:schemeClr>
                    </a:solidFill>
                  </a:tcPr>
                </a:tc>
                <a:extLst>
                  <a:ext uri="{0D108BD9-81ED-4DB2-BD59-A6C34878D82A}">
                    <a16:rowId xmlns:a16="http://schemas.microsoft.com/office/drawing/2014/main" val="3987671801"/>
                  </a:ext>
                </a:extLst>
              </a:tr>
              <a:tr h="443565">
                <a:tc>
                  <a:txBody>
                    <a:bodyPr/>
                    <a:lstStyle/>
                    <a:p>
                      <a:r>
                        <a:rPr lang="nl-NL" dirty="0"/>
                        <a:t>12:00-12:45</a:t>
                      </a:r>
                    </a:p>
                  </a:txBody>
                  <a:tcPr>
                    <a:solidFill>
                      <a:schemeClr val="accent2">
                        <a:lumMod val="60000"/>
                        <a:lumOff val="40000"/>
                      </a:schemeClr>
                    </a:solidFill>
                  </a:tcPr>
                </a:tc>
                <a:tc>
                  <a:txBody>
                    <a:bodyPr/>
                    <a:lstStyle/>
                    <a:p>
                      <a:r>
                        <a:rPr lang="nl-NL" dirty="0"/>
                        <a:t>Uitvoering Plan van aanpak en Werkagenda</a:t>
                      </a:r>
                    </a:p>
                  </a:txBody>
                  <a:tcPr>
                    <a:solidFill>
                      <a:schemeClr val="accent2">
                        <a:lumMod val="60000"/>
                        <a:lumOff val="40000"/>
                      </a:schemeClr>
                    </a:solidFill>
                  </a:tcPr>
                </a:tc>
                <a:extLst>
                  <a:ext uri="{0D108BD9-81ED-4DB2-BD59-A6C34878D82A}">
                    <a16:rowId xmlns:a16="http://schemas.microsoft.com/office/drawing/2014/main" val="3555208408"/>
                  </a:ext>
                </a:extLst>
              </a:tr>
              <a:tr h="514151">
                <a:tc>
                  <a:txBody>
                    <a:bodyPr/>
                    <a:lstStyle/>
                    <a:p>
                      <a:r>
                        <a:rPr lang="nl-NL" dirty="0"/>
                        <a:t>12:45-13:00</a:t>
                      </a:r>
                    </a:p>
                  </a:txBody>
                  <a:tcPr>
                    <a:solidFill>
                      <a:schemeClr val="accent2">
                        <a:lumMod val="40000"/>
                        <a:lumOff val="60000"/>
                      </a:schemeClr>
                    </a:solidFill>
                  </a:tcPr>
                </a:tc>
                <a:tc>
                  <a:txBody>
                    <a:bodyPr/>
                    <a:lstStyle/>
                    <a:p>
                      <a:r>
                        <a:rPr lang="nl-NL" dirty="0"/>
                        <a:t>Afsluiting en vooruitblik</a:t>
                      </a:r>
                    </a:p>
                  </a:txBody>
                  <a:tcPr>
                    <a:solidFill>
                      <a:schemeClr val="accent2">
                        <a:lumMod val="40000"/>
                        <a:lumOff val="60000"/>
                      </a:schemeClr>
                    </a:solidFill>
                  </a:tcPr>
                </a:tc>
                <a:extLst>
                  <a:ext uri="{0D108BD9-81ED-4DB2-BD59-A6C34878D82A}">
                    <a16:rowId xmlns:a16="http://schemas.microsoft.com/office/drawing/2014/main" val="3554238418"/>
                  </a:ext>
                </a:extLst>
              </a:tr>
              <a:tr h="514151">
                <a:tc>
                  <a:txBody>
                    <a:bodyPr/>
                    <a:lstStyle/>
                    <a:p>
                      <a:r>
                        <a:rPr lang="nl-NL" dirty="0"/>
                        <a:t>13:00-13:30</a:t>
                      </a:r>
                    </a:p>
                  </a:txBody>
                  <a:tcPr>
                    <a:solidFill>
                      <a:schemeClr val="accent2">
                        <a:lumMod val="60000"/>
                        <a:lumOff val="40000"/>
                      </a:schemeClr>
                    </a:solidFill>
                  </a:tcPr>
                </a:tc>
                <a:tc>
                  <a:txBody>
                    <a:bodyPr/>
                    <a:lstStyle/>
                    <a:p>
                      <a:r>
                        <a:rPr lang="nl-NL" dirty="0"/>
                        <a:t>Lunch </a:t>
                      </a:r>
                    </a:p>
                  </a:txBody>
                  <a:tcPr>
                    <a:solidFill>
                      <a:schemeClr val="accent2">
                        <a:lumMod val="60000"/>
                        <a:lumOff val="40000"/>
                      </a:schemeClr>
                    </a:solidFill>
                  </a:tcPr>
                </a:tc>
                <a:extLst>
                  <a:ext uri="{0D108BD9-81ED-4DB2-BD59-A6C34878D82A}">
                    <a16:rowId xmlns:a16="http://schemas.microsoft.com/office/drawing/2014/main" val="3679860332"/>
                  </a:ext>
                </a:extLst>
              </a:tr>
            </a:tbl>
          </a:graphicData>
        </a:graphic>
      </p:graphicFrame>
      <p:sp>
        <p:nvSpPr>
          <p:cNvPr id="4" name="Titel 1">
            <a:extLst>
              <a:ext uri="{FF2B5EF4-FFF2-40B4-BE49-F238E27FC236}">
                <a16:creationId xmlns:a16="http://schemas.microsoft.com/office/drawing/2014/main" id="{08AEDA01-AB17-2E3E-190B-FE3B8147A0BC}"/>
              </a:ext>
            </a:extLst>
          </p:cNvPr>
          <p:cNvSpPr>
            <a:spLocks noGrp="1"/>
          </p:cNvSpPr>
          <p:nvPr>
            <p:ph type="title"/>
          </p:nvPr>
        </p:nvSpPr>
        <p:spPr>
          <a:xfrm>
            <a:off x="780715" y="353937"/>
            <a:ext cx="8596668" cy="685329"/>
          </a:xfrm>
        </p:spPr>
        <p:txBody>
          <a:bodyPr>
            <a:normAutofit fontScale="90000"/>
          </a:bodyPr>
          <a:lstStyle/>
          <a:p>
            <a:r>
              <a:rPr lang="nl-NL" dirty="0">
                <a:solidFill>
                  <a:schemeClr val="accent2"/>
                </a:solidFill>
              </a:rPr>
              <a:t>Welkom &amp; Programma </a:t>
            </a:r>
          </a:p>
        </p:txBody>
      </p:sp>
    </p:spTree>
    <p:extLst>
      <p:ext uri="{BB962C8B-B14F-4D97-AF65-F5344CB8AC3E}">
        <p14:creationId xmlns:p14="http://schemas.microsoft.com/office/powerpoint/2010/main" val="169214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698979" y="152459"/>
            <a:ext cx="10783487" cy="685329"/>
          </a:xfrm>
        </p:spPr>
        <p:txBody>
          <a:bodyPr>
            <a:normAutofit/>
          </a:bodyPr>
          <a:lstStyle/>
          <a:p>
            <a:r>
              <a:rPr lang="nl-NL" sz="3200" dirty="0">
                <a:solidFill>
                  <a:schemeClr val="accent2"/>
                </a:solidFill>
              </a:rPr>
              <a:t>Bespreekpunten – Plan van Aanpak en Werkagenda’s </a:t>
            </a:r>
          </a:p>
        </p:txBody>
      </p:sp>
      <p:sp>
        <p:nvSpPr>
          <p:cNvPr id="5" name="Tijdelijke aanduiding voor inhoud 2">
            <a:extLst>
              <a:ext uri="{FF2B5EF4-FFF2-40B4-BE49-F238E27FC236}">
                <a16:creationId xmlns:a16="http://schemas.microsoft.com/office/drawing/2014/main" id="{2662FE9C-A014-9C58-FCB9-10887AC433D2}"/>
              </a:ext>
            </a:extLst>
          </p:cNvPr>
          <p:cNvSpPr>
            <a:spLocks noGrp="1"/>
          </p:cNvSpPr>
          <p:nvPr>
            <p:ph idx="1"/>
          </p:nvPr>
        </p:nvSpPr>
        <p:spPr>
          <a:xfrm>
            <a:off x="698980" y="926463"/>
            <a:ext cx="10515600" cy="5005073"/>
          </a:xfrm>
        </p:spPr>
        <p:txBody>
          <a:bodyPr>
            <a:normAutofit lnSpcReduction="10000"/>
          </a:bodyPr>
          <a:lstStyle/>
          <a:p>
            <a:pPr marL="342900" lvl="0" indent="-342900">
              <a:lnSpc>
                <a:spcPct val="100000"/>
              </a:lnSpc>
              <a:spcBef>
                <a:spcPts val="0"/>
              </a:spcBef>
              <a:buFont typeface="Symbol" panose="05050102010706020507" pitchFamily="18" charset="2"/>
              <a:buChar char=""/>
            </a:pPr>
            <a:r>
              <a:rPr lang="nl-NL" sz="1800" b="1" dirty="0">
                <a:solidFill>
                  <a:srgbClr val="000000"/>
                </a:solidFill>
                <a:effectLst/>
                <a:ea typeface="DejaVu Sans"/>
              </a:rPr>
              <a:t>Proces</a:t>
            </a:r>
          </a:p>
          <a:p>
            <a:pPr marL="742950" lvl="1" indent="-285750">
              <a:lnSpc>
                <a:spcPct val="100000"/>
              </a:lnSpc>
              <a:spcBef>
                <a:spcPts val="0"/>
              </a:spcBef>
              <a:buFont typeface="Courier New" panose="02070309020205020404" pitchFamily="49" charset="0"/>
              <a:buChar char="o"/>
            </a:pPr>
            <a:r>
              <a:rPr lang="nl-NL" sz="1800" dirty="0">
                <a:solidFill>
                  <a:srgbClr val="000000"/>
                </a:solidFill>
              </a:rPr>
              <a:t>Zijn er nog openstaande punten? </a:t>
            </a:r>
          </a:p>
          <a:p>
            <a:pPr marL="742950" lvl="1" indent="-285750">
              <a:lnSpc>
                <a:spcPct val="100000"/>
              </a:lnSpc>
              <a:spcBef>
                <a:spcPts val="0"/>
              </a:spcBef>
              <a:buFont typeface="Courier New" panose="02070309020205020404" pitchFamily="49" charset="0"/>
              <a:buChar char="o"/>
            </a:pPr>
            <a:r>
              <a:rPr lang="nl-NL" sz="1800" dirty="0">
                <a:solidFill>
                  <a:srgbClr val="000000"/>
                </a:solidFill>
              </a:rPr>
              <a:t>Besluitvorming in eigen organisaties (lopend/afgerond) </a:t>
            </a:r>
          </a:p>
          <a:p>
            <a:pPr marL="342900" lvl="0" indent="-342900">
              <a:lnSpc>
                <a:spcPct val="100000"/>
              </a:lnSpc>
              <a:spcBef>
                <a:spcPts val="0"/>
              </a:spcBef>
              <a:buFont typeface="Symbol" panose="05050102010706020507" pitchFamily="18" charset="2"/>
              <a:buChar char=""/>
            </a:pPr>
            <a:endParaRPr lang="nl-NL" sz="1800" b="1" dirty="0">
              <a:solidFill>
                <a:srgbClr val="000000"/>
              </a:solidFill>
              <a:effectLst/>
              <a:ea typeface="DejaVu Sans"/>
            </a:endParaRPr>
          </a:p>
          <a:p>
            <a:pPr marL="342900" lvl="0" indent="-342900">
              <a:lnSpc>
                <a:spcPct val="100000"/>
              </a:lnSpc>
              <a:spcBef>
                <a:spcPts val="0"/>
              </a:spcBef>
              <a:buFont typeface="Symbol" panose="05050102010706020507" pitchFamily="18" charset="2"/>
              <a:buChar char=""/>
            </a:pPr>
            <a:r>
              <a:rPr lang="nl-NL" sz="1800" b="1" dirty="0">
                <a:solidFill>
                  <a:srgbClr val="000000"/>
                </a:solidFill>
                <a:effectLst/>
                <a:ea typeface="DejaVu Sans"/>
              </a:rPr>
              <a:t>Werkagenda</a:t>
            </a:r>
          </a:p>
          <a:p>
            <a:pPr marL="742950" lvl="1" indent="-285750">
              <a:lnSpc>
                <a:spcPct val="100000"/>
              </a:lnSpc>
              <a:spcBef>
                <a:spcPts val="0"/>
              </a:spcBef>
              <a:buFont typeface="Courier New" panose="02070309020205020404" pitchFamily="49" charset="0"/>
              <a:buChar char="o"/>
            </a:pPr>
            <a:r>
              <a:rPr lang="nl-NL" sz="1800" dirty="0">
                <a:solidFill>
                  <a:srgbClr val="000000"/>
                </a:solidFill>
                <a:effectLst/>
                <a:ea typeface="DejaVu Sans"/>
              </a:rPr>
              <a:t>Zijn de acties uit de eigen werkagenda ook geborgd bij de andere (meest relevante) partijen?</a:t>
            </a:r>
          </a:p>
          <a:p>
            <a:pPr marL="742950" lvl="1" indent="-285750">
              <a:lnSpc>
                <a:spcPct val="100000"/>
              </a:lnSpc>
              <a:spcBef>
                <a:spcPts val="0"/>
              </a:spcBef>
              <a:buFont typeface="Courier New" panose="02070309020205020404" pitchFamily="49" charset="0"/>
              <a:buChar char="o"/>
            </a:pPr>
            <a:r>
              <a:rPr lang="nl-NL" sz="1800" dirty="0">
                <a:solidFill>
                  <a:srgbClr val="000000"/>
                </a:solidFill>
                <a:effectLst/>
                <a:ea typeface="DejaVu Sans"/>
              </a:rPr>
              <a:t>Staan er nog extra onderwerpen in de werkagenda’s die aangemerkt moeten worden als ‘intersectoraal’ en moeten worden opgenomen in het Plan van aanpak? </a:t>
            </a:r>
          </a:p>
          <a:p>
            <a:pPr marL="457200" lvl="1" indent="0">
              <a:lnSpc>
                <a:spcPct val="100000"/>
              </a:lnSpc>
              <a:spcBef>
                <a:spcPts val="0"/>
              </a:spcBef>
              <a:buNone/>
            </a:pPr>
            <a:endParaRPr lang="nl-NL" sz="1800" dirty="0">
              <a:solidFill>
                <a:srgbClr val="000000"/>
              </a:solidFill>
              <a:effectLst/>
              <a:ea typeface="DejaVu Sans"/>
            </a:endParaRPr>
          </a:p>
          <a:p>
            <a:pPr marL="342900" lvl="0" indent="-342900">
              <a:lnSpc>
                <a:spcPct val="100000"/>
              </a:lnSpc>
              <a:spcBef>
                <a:spcPts val="0"/>
              </a:spcBef>
              <a:buFont typeface="Symbol" panose="05050102010706020507" pitchFamily="18" charset="2"/>
              <a:buChar char=""/>
            </a:pPr>
            <a:r>
              <a:rPr lang="nl-NL" sz="1800" b="1" dirty="0">
                <a:solidFill>
                  <a:srgbClr val="000000"/>
                </a:solidFill>
                <a:effectLst/>
                <a:ea typeface="DejaVu Sans"/>
              </a:rPr>
              <a:t>Plan van Aanpak</a:t>
            </a:r>
          </a:p>
          <a:p>
            <a:pPr marL="742950" lvl="1" indent="-285750">
              <a:lnSpc>
                <a:spcPct val="100000"/>
              </a:lnSpc>
              <a:spcBef>
                <a:spcPts val="0"/>
              </a:spcBef>
              <a:buFont typeface="Courier New" panose="02070309020205020404" pitchFamily="49" charset="0"/>
              <a:buChar char="o"/>
            </a:pPr>
            <a:r>
              <a:rPr lang="nl-NL" sz="1800" dirty="0">
                <a:solidFill>
                  <a:srgbClr val="000000"/>
                </a:solidFill>
                <a:effectLst/>
                <a:ea typeface="DejaVu Sans"/>
              </a:rPr>
              <a:t>Verzoek is na te denken wie als trekker(s) optreden bij de verschillende intersectorale onderwerpen in het Plan van aanpak</a:t>
            </a:r>
          </a:p>
          <a:p>
            <a:pPr marL="742950" lvl="1" indent="-285750">
              <a:lnSpc>
                <a:spcPct val="100000"/>
              </a:lnSpc>
              <a:spcBef>
                <a:spcPts val="0"/>
              </a:spcBef>
              <a:buFont typeface="Courier New" panose="02070309020205020404" pitchFamily="49" charset="0"/>
              <a:buChar char="o"/>
            </a:pPr>
            <a:r>
              <a:rPr lang="nl-NL" sz="1800" dirty="0">
                <a:solidFill>
                  <a:srgbClr val="000000"/>
                </a:solidFill>
                <a:effectLst/>
                <a:ea typeface="DejaVu Sans"/>
              </a:rPr>
              <a:t>Indien mogelijk voegen we dit nog toe aan deze versie van het Plan van aanpak, zodat dit ook voor het BO-IZA duidelijk is.</a:t>
            </a:r>
          </a:p>
          <a:p>
            <a:pPr marL="457200" lvl="1" indent="0">
              <a:lnSpc>
                <a:spcPct val="100000"/>
              </a:lnSpc>
              <a:spcBef>
                <a:spcPts val="0"/>
              </a:spcBef>
              <a:buNone/>
            </a:pPr>
            <a:endParaRPr lang="nl-NL" sz="1800" dirty="0">
              <a:solidFill>
                <a:srgbClr val="000000"/>
              </a:solidFill>
              <a:ea typeface="DejaVu Sans"/>
            </a:endParaRPr>
          </a:p>
          <a:p>
            <a:pPr marL="342900" lvl="0" indent="-342900">
              <a:lnSpc>
                <a:spcPct val="100000"/>
              </a:lnSpc>
              <a:spcBef>
                <a:spcPts val="0"/>
              </a:spcBef>
              <a:buFont typeface="Symbol" panose="05050102010706020507" pitchFamily="18" charset="2"/>
              <a:buChar char=""/>
            </a:pPr>
            <a:r>
              <a:rPr lang="nl-NL" sz="1800" b="1" dirty="0">
                <a:solidFill>
                  <a:srgbClr val="000000"/>
                </a:solidFill>
                <a:effectLst/>
                <a:ea typeface="DejaVu Sans"/>
              </a:rPr>
              <a:t>Levend document</a:t>
            </a:r>
          </a:p>
          <a:p>
            <a:pPr marL="742950" lvl="1" indent="-285750">
              <a:lnSpc>
                <a:spcPct val="100000"/>
              </a:lnSpc>
              <a:spcBef>
                <a:spcPts val="0"/>
              </a:spcBef>
              <a:buFont typeface="Courier New" panose="02070309020205020404" pitchFamily="49" charset="0"/>
              <a:buChar char="o"/>
            </a:pPr>
            <a:r>
              <a:rPr lang="nl-NL" sz="1800" dirty="0">
                <a:solidFill>
                  <a:srgbClr val="000000"/>
                </a:solidFill>
              </a:rPr>
              <a:t>Jaarlijkse update en evaluatie</a:t>
            </a:r>
          </a:p>
          <a:p>
            <a:pPr marL="742950" lvl="1" indent="-285750">
              <a:lnSpc>
                <a:spcPct val="100000"/>
              </a:lnSpc>
              <a:spcBef>
                <a:spcPts val="0"/>
              </a:spcBef>
              <a:buFont typeface="Courier New" panose="02070309020205020404" pitchFamily="49" charset="0"/>
              <a:buChar char="o"/>
            </a:pPr>
            <a:r>
              <a:rPr lang="nl-NL" sz="1800" dirty="0">
                <a:solidFill>
                  <a:srgbClr val="000000"/>
                </a:solidFill>
              </a:rPr>
              <a:t>Tussentijdse aanvullingen </a:t>
            </a:r>
          </a:p>
          <a:p>
            <a:pPr marL="742950" lvl="1" indent="-285750">
              <a:lnSpc>
                <a:spcPct val="100000"/>
              </a:lnSpc>
              <a:spcBef>
                <a:spcPts val="0"/>
              </a:spcBef>
              <a:buFont typeface="Courier New" panose="02070309020205020404" pitchFamily="49" charset="0"/>
              <a:buChar char="o"/>
            </a:pPr>
            <a:endParaRPr lang="nl-NL" sz="1800" dirty="0">
              <a:solidFill>
                <a:srgbClr val="000000"/>
              </a:solidFill>
              <a:effectLst/>
              <a:ea typeface="DejaVu Sans"/>
            </a:endParaRPr>
          </a:p>
        </p:txBody>
      </p:sp>
    </p:spTree>
    <p:extLst>
      <p:ext uri="{BB962C8B-B14F-4D97-AF65-F5344CB8AC3E}">
        <p14:creationId xmlns:p14="http://schemas.microsoft.com/office/powerpoint/2010/main" val="217826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48479-B237-74DB-3EC6-1363A19D7834}"/>
              </a:ext>
            </a:extLst>
          </p:cNvPr>
          <p:cNvSpPr>
            <a:spLocks noGrp="1"/>
          </p:cNvSpPr>
          <p:nvPr>
            <p:ph type="title"/>
          </p:nvPr>
        </p:nvSpPr>
        <p:spPr>
          <a:xfrm>
            <a:off x="565484" y="0"/>
            <a:ext cx="11626516" cy="1055521"/>
          </a:xfrm>
        </p:spPr>
        <p:txBody>
          <a:bodyPr>
            <a:normAutofit/>
          </a:bodyPr>
          <a:lstStyle/>
          <a:p>
            <a:r>
              <a:rPr lang="nl-NL" sz="4000" dirty="0">
                <a:solidFill>
                  <a:schemeClr val="accent2"/>
                </a:solidFill>
              </a:rPr>
              <a:t>Vaststelling Plan van Aanpak en Werkagenda’s</a:t>
            </a:r>
            <a:endParaRPr lang="nl-NL" sz="4000" dirty="0"/>
          </a:p>
        </p:txBody>
      </p:sp>
      <p:sp>
        <p:nvSpPr>
          <p:cNvPr id="3" name="Tijdelijke aanduiding voor inhoud 2">
            <a:extLst>
              <a:ext uri="{FF2B5EF4-FFF2-40B4-BE49-F238E27FC236}">
                <a16:creationId xmlns:a16="http://schemas.microsoft.com/office/drawing/2014/main" id="{AA42EED0-31DC-FFEF-EECB-BC658A9004BD}"/>
              </a:ext>
            </a:extLst>
          </p:cNvPr>
          <p:cNvSpPr>
            <a:spLocks noGrp="1"/>
          </p:cNvSpPr>
          <p:nvPr>
            <p:ph idx="1"/>
          </p:nvPr>
        </p:nvSpPr>
        <p:spPr>
          <a:xfrm>
            <a:off x="565484" y="1055521"/>
            <a:ext cx="10515600" cy="4698018"/>
          </a:xfrm>
        </p:spPr>
        <p:txBody>
          <a:bodyPr>
            <a:noAutofit/>
          </a:bodyPr>
          <a:lstStyle/>
          <a:p>
            <a:pPr marL="342900" lvl="0" indent="-342900">
              <a:lnSpc>
                <a:spcPct val="120000"/>
              </a:lnSpc>
              <a:spcBef>
                <a:spcPts val="0"/>
              </a:spcBef>
              <a:buFont typeface="Symbol" panose="05050102010706020507" pitchFamily="18" charset="2"/>
              <a:buChar char=""/>
            </a:pPr>
            <a:r>
              <a:rPr lang="nl-NL" sz="1800" b="1" dirty="0">
                <a:solidFill>
                  <a:srgbClr val="000000"/>
                </a:solidFill>
                <a:effectLst/>
                <a:ea typeface="DejaVu Sans"/>
              </a:rPr>
              <a:t>11 november 2025: </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vaststelling eindconcept Plan van aanpak in de 15</a:t>
            </a:r>
            <a:r>
              <a:rPr lang="nl-NL" sz="1800" baseline="30000" dirty="0">
                <a:solidFill>
                  <a:srgbClr val="000000"/>
                </a:solidFill>
                <a:effectLst/>
                <a:ea typeface="DejaVu Sans"/>
              </a:rPr>
              <a:t>e</a:t>
            </a:r>
            <a:r>
              <a:rPr lang="nl-NL" sz="1800" dirty="0">
                <a:solidFill>
                  <a:srgbClr val="000000"/>
                </a:solidFill>
                <a:effectLst/>
                <a:ea typeface="DejaVu Sans"/>
              </a:rPr>
              <a:t> </a:t>
            </a:r>
            <a:r>
              <a:rPr lang="nl-NL" sz="1800" dirty="0" err="1">
                <a:solidFill>
                  <a:srgbClr val="000000"/>
                </a:solidFill>
                <a:effectLst/>
                <a:ea typeface="DejaVu Sans"/>
              </a:rPr>
              <a:t>Regiegroepbijeenkomst</a:t>
            </a:r>
            <a:r>
              <a:rPr lang="nl-NL" sz="1800" dirty="0">
                <a:solidFill>
                  <a:srgbClr val="000000"/>
                </a:solidFill>
                <a:effectLst/>
                <a:ea typeface="DejaVu Sans"/>
              </a:rPr>
              <a:t> </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overhandiging eindconcept aan DGCZ</a:t>
            </a:r>
          </a:p>
          <a:p>
            <a:pPr marL="342900" lvl="0" indent="-342900">
              <a:lnSpc>
                <a:spcPct val="120000"/>
              </a:lnSpc>
              <a:spcBef>
                <a:spcPts val="0"/>
              </a:spcBef>
              <a:buFont typeface="Symbol" panose="05050102010706020507" pitchFamily="18" charset="2"/>
              <a:buChar char=""/>
            </a:pPr>
            <a:r>
              <a:rPr lang="nl-NL" sz="1800" b="1" dirty="0">
                <a:solidFill>
                  <a:srgbClr val="000000"/>
                </a:solidFill>
                <a:effectLst/>
                <a:ea typeface="DejaVu Sans"/>
              </a:rPr>
              <a:t>November/december: </a:t>
            </a:r>
          </a:p>
          <a:p>
            <a:pPr marL="742950" lvl="1" indent="-285750">
              <a:lnSpc>
                <a:spcPct val="120000"/>
              </a:lnSpc>
              <a:spcBef>
                <a:spcPts val="0"/>
              </a:spcBef>
              <a:buFont typeface="Courier New" panose="02070309020205020404" pitchFamily="49" charset="0"/>
              <a:buChar char="o"/>
            </a:pPr>
            <a:r>
              <a:rPr lang="nl-NL" sz="1800" dirty="0">
                <a:solidFill>
                  <a:srgbClr val="000000"/>
                </a:solidFill>
                <a:ea typeface="DejaVu Sans"/>
              </a:rPr>
              <a:t>a</a:t>
            </a:r>
            <a:r>
              <a:rPr lang="nl-NL" sz="1800" dirty="0">
                <a:solidFill>
                  <a:srgbClr val="000000"/>
                </a:solidFill>
                <a:effectLst/>
                <a:ea typeface="DejaVu Sans"/>
              </a:rPr>
              <a:t>fronding besluitvorming </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opmaak Plan van aanpak en werkagenda’s</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maken publieksversie</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verzending Plan van aanpak en werkagenda’s aan BO-IZA</a:t>
            </a:r>
          </a:p>
          <a:p>
            <a:pPr marL="342900" lvl="0" indent="-342900">
              <a:lnSpc>
                <a:spcPct val="120000"/>
              </a:lnSpc>
              <a:spcBef>
                <a:spcPts val="0"/>
              </a:spcBef>
              <a:buFont typeface="Symbol" panose="05050102010706020507" pitchFamily="18" charset="2"/>
              <a:buChar char=""/>
            </a:pPr>
            <a:r>
              <a:rPr lang="nl-NL" sz="1800" b="1" dirty="0">
                <a:solidFill>
                  <a:srgbClr val="000000"/>
                </a:solidFill>
                <a:effectLst/>
                <a:ea typeface="DejaVu Sans"/>
              </a:rPr>
              <a:t>28 januari 2026 </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vaststelling definitieve Plan van aanpak in BO-IZA</a:t>
            </a:r>
          </a:p>
          <a:p>
            <a:pPr marL="342900" lvl="0" indent="-342900">
              <a:lnSpc>
                <a:spcPct val="120000"/>
              </a:lnSpc>
              <a:spcBef>
                <a:spcPts val="0"/>
              </a:spcBef>
              <a:buFont typeface="Symbol" panose="05050102010706020507" pitchFamily="18" charset="2"/>
              <a:buChar char=""/>
            </a:pPr>
            <a:r>
              <a:rPr lang="nl-NL" sz="1800" b="1" dirty="0">
                <a:solidFill>
                  <a:srgbClr val="000000"/>
                </a:solidFill>
                <a:effectLst/>
                <a:ea typeface="DejaVu Sans"/>
              </a:rPr>
              <a:t>Januari</a:t>
            </a:r>
            <a:r>
              <a:rPr lang="nl-NL" sz="1800" b="1" dirty="0">
                <a:solidFill>
                  <a:srgbClr val="000000"/>
                </a:solidFill>
                <a:ea typeface="DejaVu Sans"/>
              </a:rPr>
              <a:t>/februari</a:t>
            </a:r>
            <a:r>
              <a:rPr lang="nl-NL" sz="1800" b="1" dirty="0">
                <a:solidFill>
                  <a:srgbClr val="000000"/>
                </a:solidFill>
                <a:effectLst/>
                <a:ea typeface="DejaVu Sans"/>
              </a:rPr>
              <a:t>: </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aanbieding/verzending aan de minister van VWS</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verzending door de minister van VWS aan de Tweede Kamer (nog te bepalen)</a:t>
            </a:r>
          </a:p>
          <a:p>
            <a:pPr marL="742950" lvl="1" indent="-285750">
              <a:lnSpc>
                <a:spcPct val="120000"/>
              </a:lnSpc>
              <a:spcBef>
                <a:spcPts val="0"/>
              </a:spcBef>
              <a:buFont typeface="Courier New" panose="02070309020205020404" pitchFamily="49" charset="0"/>
              <a:buChar char="o"/>
            </a:pPr>
            <a:r>
              <a:rPr lang="nl-NL" sz="1800" dirty="0">
                <a:solidFill>
                  <a:srgbClr val="000000"/>
                </a:solidFill>
                <a:effectLst/>
                <a:ea typeface="DejaVu Sans"/>
              </a:rPr>
              <a:t>publicatie en publiciteit</a:t>
            </a:r>
            <a:endParaRPr lang="nl-NL" sz="1800" dirty="0"/>
          </a:p>
        </p:txBody>
      </p:sp>
    </p:spTree>
    <p:extLst>
      <p:ext uri="{BB962C8B-B14F-4D97-AF65-F5344CB8AC3E}">
        <p14:creationId xmlns:p14="http://schemas.microsoft.com/office/powerpoint/2010/main" val="306512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780715" y="353937"/>
            <a:ext cx="10380580" cy="685329"/>
          </a:xfrm>
        </p:spPr>
        <p:txBody>
          <a:bodyPr>
            <a:noAutofit/>
          </a:bodyPr>
          <a:lstStyle/>
          <a:p>
            <a:r>
              <a:rPr lang="nl-NL" sz="3600" dirty="0">
                <a:solidFill>
                  <a:schemeClr val="accent2"/>
                </a:solidFill>
              </a:rPr>
              <a:t>Uitvoering Plan van Aanpak en Werkagenda’s </a:t>
            </a:r>
          </a:p>
        </p:txBody>
      </p:sp>
      <p:sp>
        <p:nvSpPr>
          <p:cNvPr id="5" name="Tijdelijke aanduiding voor inhoud 2">
            <a:extLst>
              <a:ext uri="{FF2B5EF4-FFF2-40B4-BE49-F238E27FC236}">
                <a16:creationId xmlns:a16="http://schemas.microsoft.com/office/drawing/2014/main" id="{2662FE9C-A014-9C58-FCB9-10887AC433D2}"/>
              </a:ext>
            </a:extLst>
          </p:cNvPr>
          <p:cNvSpPr>
            <a:spLocks noGrp="1"/>
          </p:cNvSpPr>
          <p:nvPr>
            <p:ph idx="1"/>
          </p:nvPr>
        </p:nvSpPr>
        <p:spPr>
          <a:xfrm>
            <a:off x="645695" y="1253331"/>
            <a:ext cx="10515600" cy="4351338"/>
          </a:xfrm>
        </p:spPr>
        <p:txBody>
          <a:bodyPr/>
          <a:lstStyle/>
          <a:p>
            <a:pPr marL="457200" lvl="1" indent="0">
              <a:buNone/>
            </a:pPr>
            <a:endParaRPr lang="nl-NL" dirty="0"/>
          </a:p>
          <a:p>
            <a:pPr marL="457200" lvl="1" indent="0">
              <a:buNone/>
            </a:pPr>
            <a:endParaRPr lang="nl-NL" dirty="0"/>
          </a:p>
          <a:p>
            <a:pPr marL="457200" lvl="1" indent="0">
              <a:buNone/>
            </a:pPr>
            <a:r>
              <a:rPr lang="nl-NL" dirty="0"/>
              <a:t>	</a:t>
            </a:r>
            <a:r>
              <a:rPr lang="nl-NL" dirty="0">
                <a:hlinkClick r:id="rId3"/>
              </a:rPr>
              <a:t>Heeft de initiator de meeste invloed of de eerste volger</a:t>
            </a:r>
            <a:endParaRPr lang="nl-NL" dirty="0"/>
          </a:p>
          <a:p>
            <a:pPr lvl="1">
              <a:buFontTx/>
              <a:buChar char="-"/>
            </a:pPr>
            <a:endParaRPr lang="nl-NL" dirty="0"/>
          </a:p>
          <a:p>
            <a:pPr lvl="1"/>
            <a:endParaRPr lang="nl-NL" dirty="0"/>
          </a:p>
        </p:txBody>
      </p:sp>
    </p:spTree>
    <p:extLst>
      <p:ext uri="{BB962C8B-B14F-4D97-AF65-F5344CB8AC3E}">
        <p14:creationId xmlns:p14="http://schemas.microsoft.com/office/powerpoint/2010/main" val="228844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780715" y="353937"/>
            <a:ext cx="9648746" cy="685329"/>
          </a:xfrm>
        </p:spPr>
        <p:txBody>
          <a:bodyPr>
            <a:noAutofit/>
          </a:bodyPr>
          <a:lstStyle/>
          <a:p>
            <a:r>
              <a:rPr lang="nl-NL" sz="3600" dirty="0">
                <a:solidFill>
                  <a:schemeClr val="accent2"/>
                </a:solidFill>
              </a:rPr>
              <a:t>Uitvoering Plan van Aanpak en Werkagenda’s </a:t>
            </a:r>
          </a:p>
        </p:txBody>
      </p:sp>
      <p:sp>
        <p:nvSpPr>
          <p:cNvPr id="3" name="Tijdelijke aanduiding voor inhoud 2">
            <a:extLst>
              <a:ext uri="{FF2B5EF4-FFF2-40B4-BE49-F238E27FC236}">
                <a16:creationId xmlns:a16="http://schemas.microsoft.com/office/drawing/2014/main" id="{47C7088D-930E-5653-B380-C6A9A647370D}"/>
              </a:ext>
            </a:extLst>
          </p:cNvPr>
          <p:cNvSpPr>
            <a:spLocks noGrp="1"/>
          </p:cNvSpPr>
          <p:nvPr>
            <p:ph idx="1"/>
          </p:nvPr>
        </p:nvSpPr>
        <p:spPr>
          <a:xfrm>
            <a:off x="587673" y="1163389"/>
            <a:ext cx="11016653" cy="4757725"/>
          </a:xfrm>
        </p:spPr>
        <p:txBody>
          <a:bodyPr>
            <a:normAutofit/>
          </a:bodyPr>
          <a:lstStyle/>
          <a:p>
            <a:pPr marL="0" lvl="1" indent="0">
              <a:spcBef>
                <a:spcPts val="1000"/>
              </a:spcBef>
              <a:buNone/>
            </a:pPr>
            <a:r>
              <a:rPr lang="nl-NL" sz="3000" dirty="0"/>
              <a:t>Met het AZWA is nadruk gekomen op de uitvoering. Aan enthousiasme ligt het niet. We zien genoeg initiatieven van de werkvloer.</a:t>
            </a:r>
          </a:p>
          <a:p>
            <a:pPr lvl="1"/>
            <a:endParaRPr lang="nl-NL" dirty="0"/>
          </a:p>
          <a:p>
            <a:pPr marL="0" indent="0">
              <a:buNone/>
            </a:pPr>
            <a:r>
              <a:rPr lang="nl-NL" sz="3000" dirty="0"/>
              <a:t>Hoe gaan wij de uitvoering komend jaar concreet maken?</a:t>
            </a:r>
          </a:p>
          <a:p>
            <a:pPr lvl="1"/>
            <a:r>
              <a:rPr lang="nl-NL" sz="2200" dirty="0"/>
              <a:t>Wat gaan we komend jaar concreet doen</a:t>
            </a:r>
          </a:p>
          <a:p>
            <a:pPr lvl="1"/>
            <a:r>
              <a:rPr lang="nl-NL" sz="2200" dirty="0"/>
              <a:t>Welke resultaten gaan we boeken</a:t>
            </a:r>
          </a:p>
          <a:p>
            <a:pPr lvl="1"/>
            <a:r>
              <a:rPr lang="nl-NL" sz="2200" dirty="0"/>
              <a:t>Op welke termijn gaan we resultaten boeken </a:t>
            </a:r>
          </a:p>
          <a:p>
            <a:pPr lvl="1"/>
            <a:r>
              <a:rPr lang="nl-NL" sz="2200" dirty="0"/>
              <a:t>Hoe gaan we die monitoren</a:t>
            </a:r>
          </a:p>
        </p:txBody>
      </p:sp>
    </p:spTree>
    <p:extLst>
      <p:ext uri="{BB962C8B-B14F-4D97-AF65-F5344CB8AC3E}">
        <p14:creationId xmlns:p14="http://schemas.microsoft.com/office/powerpoint/2010/main" val="200771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48479-B237-74DB-3EC6-1363A19D7834}"/>
              </a:ext>
            </a:extLst>
          </p:cNvPr>
          <p:cNvSpPr>
            <a:spLocks noGrp="1"/>
          </p:cNvSpPr>
          <p:nvPr>
            <p:ph type="title"/>
          </p:nvPr>
        </p:nvSpPr>
        <p:spPr>
          <a:xfrm>
            <a:off x="282742" y="-193806"/>
            <a:ext cx="11626516" cy="1325563"/>
          </a:xfrm>
        </p:spPr>
        <p:txBody>
          <a:bodyPr>
            <a:normAutofit/>
          </a:bodyPr>
          <a:lstStyle/>
          <a:p>
            <a:r>
              <a:rPr lang="nl-NL" sz="4000" dirty="0">
                <a:solidFill>
                  <a:schemeClr val="accent2"/>
                </a:solidFill>
              </a:rPr>
              <a:t>Uitvoering Plan van Aanpak en Werkagenda’s </a:t>
            </a:r>
            <a:endParaRPr lang="nl-NL" sz="4000" dirty="0"/>
          </a:p>
        </p:txBody>
      </p:sp>
      <p:sp>
        <p:nvSpPr>
          <p:cNvPr id="3" name="Tijdelijke aanduiding voor inhoud 2">
            <a:extLst>
              <a:ext uri="{FF2B5EF4-FFF2-40B4-BE49-F238E27FC236}">
                <a16:creationId xmlns:a16="http://schemas.microsoft.com/office/drawing/2014/main" id="{AA42EED0-31DC-FFEF-EECB-BC658A9004BD}"/>
              </a:ext>
            </a:extLst>
          </p:cNvPr>
          <p:cNvSpPr>
            <a:spLocks noGrp="1"/>
          </p:cNvSpPr>
          <p:nvPr>
            <p:ph idx="1"/>
          </p:nvPr>
        </p:nvSpPr>
        <p:spPr>
          <a:xfrm>
            <a:off x="645695" y="1124262"/>
            <a:ext cx="10926712" cy="4856813"/>
          </a:xfrm>
        </p:spPr>
        <p:txBody>
          <a:bodyPr>
            <a:normAutofit fontScale="92500" lnSpcReduction="10000"/>
          </a:bodyPr>
          <a:lstStyle/>
          <a:p>
            <a:pPr marL="0" indent="0">
              <a:lnSpc>
                <a:spcPct val="120000"/>
              </a:lnSpc>
              <a:spcBef>
                <a:spcPts val="0"/>
              </a:spcBef>
              <a:buNone/>
            </a:pPr>
            <a:r>
              <a:rPr lang="nl-NL" sz="3000" dirty="0">
                <a:solidFill>
                  <a:srgbClr val="000000"/>
                </a:solidFill>
                <a:ea typeface="DejaVu Sans"/>
              </a:rPr>
              <a:t>Vervolgstappen – per </a:t>
            </a:r>
            <a:r>
              <a:rPr lang="nl-NL" sz="3000" dirty="0" err="1">
                <a:solidFill>
                  <a:srgbClr val="000000"/>
                </a:solidFill>
                <a:ea typeface="DejaVu Sans"/>
              </a:rPr>
              <a:t>Regiegroepdeelnemer</a:t>
            </a:r>
            <a:endParaRPr lang="nl-NL" sz="2600" dirty="0">
              <a:solidFill>
                <a:srgbClr val="000000"/>
              </a:solidFill>
              <a:effectLst/>
              <a:ea typeface="DejaVu Sans"/>
            </a:endParaRP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Agendering Plan van aanpak en Werkagenda in bestuurlijk overleg van de eigen organisatie (voor zover nog niet gebeurd).</a:t>
            </a: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Agendering Plan van aanpak en werkagenda op de ledenvergadering.</a:t>
            </a: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Gezanten schuiven op uitnodiging graag aan.</a:t>
            </a:r>
          </a:p>
          <a:p>
            <a:pPr marL="342900" lvl="0" indent="-342900">
              <a:lnSpc>
                <a:spcPct val="120000"/>
              </a:lnSpc>
              <a:spcBef>
                <a:spcPts val="0"/>
              </a:spcBef>
              <a:buFont typeface="Symbol" panose="05050102010706020507" pitchFamily="18" charset="2"/>
              <a:buChar char=""/>
            </a:pPr>
            <a:r>
              <a:rPr lang="nl-NL" sz="1900" dirty="0">
                <a:solidFill>
                  <a:srgbClr val="000000"/>
                </a:solidFill>
                <a:ea typeface="DejaVu Sans"/>
              </a:rPr>
              <a:t>Eigen projectorganisatie daar waar nodig opschalen en/of versterken.</a:t>
            </a:r>
            <a:endParaRPr lang="nl-NL" sz="1900" dirty="0">
              <a:solidFill>
                <a:srgbClr val="000000"/>
              </a:solidFill>
              <a:effectLst/>
              <a:ea typeface="DejaVu Sans"/>
            </a:endParaRPr>
          </a:p>
          <a:p>
            <a:pPr indent="0">
              <a:lnSpc>
                <a:spcPct val="120000"/>
              </a:lnSpc>
              <a:spcBef>
                <a:spcPts val="0"/>
              </a:spcBef>
              <a:buNone/>
            </a:pPr>
            <a:endParaRPr lang="nl-NL" sz="1800" dirty="0">
              <a:solidFill>
                <a:srgbClr val="000000"/>
              </a:solidFill>
              <a:effectLst/>
              <a:ea typeface="DejaVu Sans"/>
            </a:endParaRPr>
          </a:p>
          <a:p>
            <a:pPr marL="0" indent="0">
              <a:lnSpc>
                <a:spcPct val="120000"/>
              </a:lnSpc>
              <a:spcBef>
                <a:spcPts val="0"/>
              </a:spcBef>
              <a:buNone/>
            </a:pPr>
            <a:r>
              <a:rPr lang="nl-NL" sz="3000" dirty="0">
                <a:solidFill>
                  <a:srgbClr val="000000"/>
                </a:solidFill>
              </a:rPr>
              <a:t>Communicatie – gezamenlijk en per </a:t>
            </a:r>
            <a:r>
              <a:rPr lang="nl-NL" sz="3000" dirty="0" err="1">
                <a:solidFill>
                  <a:srgbClr val="000000"/>
                </a:solidFill>
              </a:rPr>
              <a:t>Regiegroepdeelnemer</a:t>
            </a:r>
            <a:endParaRPr lang="nl-NL" sz="1900" dirty="0">
              <a:solidFill>
                <a:srgbClr val="000000"/>
              </a:solidFill>
              <a:effectLst/>
              <a:ea typeface="DejaVu Sans"/>
            </a:endParaRP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Plan van aanpak en werkagenda’s zullen worden gepubliceerd op de webpagina van de Regiegroep.</a:t>
            </a: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Ter ondersteuning zullen LinkedIn-berichten worden geplaatst op de kanalen van ORDZ en de speciaal gezanten.</a:t>
            </a:r>
          </a:p>
          <a:p>
            <a:pPr marL="342900" lvl="0" indent="-342900">
              <a:lnSpc>
                <a:spcPct val="120000"/>
              </a:lnSpc>
              <a:spcBef>
                <a:spcPts val="0"/>
              </a:spcBef>
              <a:buFont typeface="Symbol" panose="05050102010706020507" pitchFamily="18" charset="2"/>
              <a:buChar char=""/>
            </a:pPr>
            <a:r>
              <a:rPr lang="nl-NL" sz="1900" dirty="0" err="1">
                <a:solidFill>
                  <a:srgbClr val="000000"/>
                </a:solidFill>
                <a:effectLst/>
                <a:ea typeface="DejaVu Sans"/>
              </a:rPr>
              <a:t>Regiegroepdeelnemers</a:t>
            </a:r>
            <a:r>
              <a:rPr lang="nl-NL" sz="1900" dirty="0">
                <a:solidFill>
                  <a:srgbClr val="000000"/>
                </a:solidFill>
                <a:effectLst/>
                <a:ea typeface="DejaVu Sans"/>
              </a:rPr>
              <a:t> worden verzocht de publicatie als momentum aan te grijpen om aandacht voor regeldruk te vragen bij de achterban, via de eigen communicatiekanalen.</a:t>
            </a:r>
          </a:p>
          <a:p>
            <a:pPr marL="342900" lvl="0" indent="-342900">
              <a:lnSpc>
                <a:spcPct val="120000"/>
              </a:lnSpc>
              <a:spcBef>
                <a:spcPts val="0"/>
              </a:spcBef>
              <a:buFont typeface="Symbol" panose="05050102010706020507" pitchFamily="18" charset="2"/>
              <a:buChar char=""/>
            </a:pPr>
            <a:r>
              <a:rPr lang="nl-NL" sz="1900" dirty="0">
                <a:solidFill>
                  <a:srgbClr val="000000"/>
                </a:solidFill>
                <a:effectLst/>
                <a:ea typeface="DejaVu Sans"/>
              </a:rPr>
              <a:t>Er zal worden bezien of er een aanbiedingsmoment aan de minister mogelijk is. </a:t>
            </a:r>
          </a:p>
          <a:p>
            <a:pPr marL="457200" lvl="1" indent="0">
              <a:lnSpc>
                <a:spcPct val="120000"/>
              </a:lnSpc>
              <a:spcBef>
                <a:spcPts val="0"/>
              </a:spcBef>
              <a:buNone/>
            </a:pPr>
            <a:endParaRPr lang="nl-NL" dirty="0"/>
          </a:p>
          <a:p>
            <a:pPr lvl="1"/>
            <a:endParaRPr lang="nl-NL" dirty="0"/>
          </a:p>
        </p:txBody>
      </p:sp>
    </p:spTree>
    <p:extLst>
      <p:ext uri="{BB962C8B-B14F-4D97-AF65-F5344CB8AC3E}">
        <p14:creationId xmlns:p14="http://schemas.microsoft.com/office/powerpoint/2010/main" val="21514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4F8CFC-6A07-7237-7053-E23F9AB1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580" y="6150126"/>
            <a:ext cx="620400" cy="707874"/>
          </a:xfrm>
          <a:prstGeom prst="rect">
            <a:avLst/>
          </a:prstGeom>
        </p:spPr>
      </p:pic>
      <p:sp>
        <p:nvSpPr>
          <p:cNvPr id="4" name="Titel 1">
            <a:extLst>
              <a:ext uri="{FF2B5EF4-FFF2-40B4-BE49-F238E27FC236}">
                <a16:creationId xmlns:a16="http://schemas.microsoft.com/office/drawing/2014/main" id="{8CFAF796-DFB2-639A-5172-8E83D4FA6644}"/>
              </a:ext>
            </a:extLst>
          </p:cNvPr>
          <p:cNvSpPr>
            <a:spLocks noGrp="1"/>
          </p:cNvSpPr>
          <p:nvPr>
            <p:ph type="title"/>
          </p:nvPr>
        </p:nvSpPr>
        <p:spPr>
          <a:xfrm>
            <a:off x="780715" y="353937"/>
            <a:ext cx="8596668" cy="685329"/>
          </a:xfrm>
        </p:spPr>
        <p:txBody>
          <a:bodyPr>
            <a:normAutofit fontScale="90000"/>
          </a:bodyPr>
          <a:lstStyle/>
          <a:p>
            <a:r>
              <a:rPr lang="nl-NL" dirty="0">
                <a:solidFill>
                  <a:schemeClr val="accent2"/>
                </a:solidFill>
              </a:rPr>
              <a:t>Systeemoverleg	</a:t>
            </a:r>
          </a:p>
        </p:txBody>
      </p:sp>
      <p:sp>
        <p:nvSpPr>
          <p:cNvPr id="3" name="Tijdelijke aanduiding voor inhoud 2">
            <a:extLst>
              <a:ext uri="{FF2B5EF4-FFF2-40B4-BE49-F238E27FC236}">
                <a16:creationId xmlns:a16="http://schemas.microsoft.com/office/drawing/2014/main" id="{47C7088D-930E-5653-B380-C6A9A647370D}"/>
              </a:ext>
            </a:extLst>
          </p:cNvPr>
          <p:cNvSpPr>
            <a:spLocks noGrp="1"/>
          </p:cNvSpPr>
          <p:nvPr>
            <p:ph idx="1"/>
          </p:nvPr>
        </p:nvSpPr>
        <p:spPr>
          <a:xfrm>
            <a:off x="724743" y="1253331"/>
            <a:ext cx="10515600" cy="4351338"/>
          </a:xfrm>
        </p:spPr>
        <p:txBody>
          <a:bodyPr>
            <a:normAutofit/>
          </a:bodyPr>
          <a:lstStyle/>
          <a:p>
            <a:pPr marL="457200" lvl="1" indent="0">
              <a:buNone/>
            </a:pPr>
            <a:endParaRPr lang="nl-NL" dirty="0"/>
          </a:p>
          <a:p>
            <a:pPr marL="457200" lvl="1" indent="0">
              <a:buNone/>
            </a:pPr>
            <a:r>
              <a:rPr lang="nl-NL" dirty="0"/>
              <a:t>Terugkoppeling casuïstiek (zie shortlist 7-11)</a:t>
            </a:r>
          </a:p>
          <a:p>
            <a:pPr marL="457200" lvl="1" indent="0">
              <a:buNone/>
            </a:pPr>
            <a:endParaRPr lang="nl-NL" dirty="0"/>
          </a:p>
          <a:p>
            <a:pPr lvl="1"/>
            <a:r>
              <a:rPr lang="nl-NL" dirty="0"/>
              <a:t>Cyclus 1</a:t>
            </a:r>
          </a:p>
          <a:p>
            <a:pPr lvl="2"/>
            <a:r>
              <a:rPr lang="nl-NL" dirty="0"/>
              <a:t>Materiële controle – </a:t>
            </a:r>
            <a:r>
              <a:rPr lang="nl-NL" i="1" dirty="0"/>
              <a:t>vervolg overleg na bestuurlijk overleg</a:t>
            </a:r>
          </a:p>
          <a:p>
            <a:pPr marL="914400" lvl="2" indent="0">
              <a:buNone/>
            </a:pPr>
            <a:endParaRPr lang="nl-NL" dirty="0"/>
          </a:p>
          <a:p>
            <a:pPr lvl="1"/>
            <a:r>
              <a:rPr lang="nl-NL" dirty="0"/>
              <a:t>Cyclus 2</a:t>
            </a:r>
          </a:p>
          <a:p>
            <a:pPr lvl="2"/>
            <a:r>
              <a:rPr lang="nl-NL" dirty="0"/>
              <a:t>Bijlage 2 formulieren – </a:t>
            </a:r>
            <a:r>
              <a:rPr lang="nl-NL" i="1" dirty="0"/>
              <a:t>trilateraal overleg</a:t>
            </a:r>
            <a:endParaRPr lang="nl-NL" dirty="0"/>
          </a:p>
          <a:p>
            <a:pPr marL="457200" lvl="1" indent="0">
              <a:buNone/>
            </a:pPr>
            <a:endParaRPr lang="nl-NL" dirty="0"/>
          </a:p>
          <a:p>
            <a:pPr marL="457200" lvl="1" indent="0">
              <a:buNone/>
            </a:pPr>
            <a:endParaRPr lang="nl-NL" dirty="0"/>
          </a:p>
        </p:txBody>
      </p:sp>
    </p:spTree>
    <p:extLst>
      <p:ext uri="{BB962C8B-B14F-4D97-AF65-F5344CB8AC3E}">
        <p14:creationId xmlns:p14="http://schemas.microsoft.com/office/powerpoint/2010/main" val="4142494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958</Words>
  <Application>Microsoft Office PowerPoint</Application>
  <PresentationFormat>Breedbeeld</PresentationFormat>
  <Paragraphs>169</Paragraphs>
  <Slides>15</Slides>
  <Notes>8</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15</vt:i4>
      </vt:variant>
    </vt:vector>
  </HeadingPairs>
  <TitlesOfParts>
    <vt:vector size="26" baseType="lpstr">
      <vt:lpstr>Aptos</vt:lpstr>
      <vt:lpstr>Arial</vt:lpstr>
      <vt:lpstr>Courier New</vt:lpstr>
      <vt:lpstr>DejaVu Sans</vt:lpstr>
      <vt:lpstr>Symbol</vt:lpstr>
      <vt:lpstr>Verdana</vt:lpstr>
      <vt:lpstr>Wingdings</vt:lpstr>
      <vt:lpstr>Office Theme</vt:lpstr>
      <vt:lpstr>1_Custom Design</vt:lpstr>
      <vt:lpstr>Custom Design</vt:lpstr>
      <vt:lpstr>2_Custom Design</vt:lpstr>
      <vt:lpstr>Zinnige tijdsbesteding  in de directe patiëntenzorg </vt:lpstr>
      <vt:lpstr>PowerPoint-presentatie</vt:lpstr>
      <vt:lpstr>Welkom &amp; Programma </vt:lpstr>
      <vt:lpstr>Bespreekpunten – Plan van Aanpak en Werkagenda’s </vt:lpstr>
      <vt:lpstr>Vaststelling Plan van Aanpak en Werkagenda’s</vt:lpstr>
      <vt:lpstr>Uitvoering Plan van Aanpak en Werkagenda’s </vt:lpstr>
      <vt:lpstr>Uitvoering Plan van Aanpak en Werkagenda’s </vt:lpstr>
      <vt:lpstr>Uitvoering Plan van Aanpak en Werkagenda’s </vt:lpstr>
      <vt:lpstr>Systeemoverleg </vt:lpstr>
      <vt:lpstr>Afsluiting en vooruitblik</vt:lpstr>
      <vt:lpstr>Voortgang plan van aanpak (1/3)</vt:lpstr>
      <vt:lpstr>Voortgang plan van aanpak (2/3)</vt:lpstr>
      <vt:lpstr>Voortgang plan van aanpak 3/3</vt:lpstr>
      <vt:lpstr>Vooruitblik</vt:lpstr>
      <vt:lpstr>Lunch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Saskia de Been</dc:creator>
  <cp:lastModifiedBy>Klapwijk, N.A. (Nathalie)</cp:lastModifiedBy>
  <cp:revision>55</cp:revision>
  <dcterms:created xsi:type="dcterms:W3CDTF">2025-05-22T09:30:33Z</dcterms:created>
  <dcterms:modified xsi:type="dcterms:W3CDTF">2025-11-13T14:05:53Z</dcterms:modified>
</cp:coreProperties>
</file>